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"/>
  </p:handoutMasterIdLst>
  <p:sldIdLst>
    <p:sldId id="262" r:id="rId3"/>
    <p:sldId id="263" r:id="rId5"/>
  </p:sldIdLst>
  <p:sldSz cx="7556500" cy="10693400"/>
  <p:notesSz cx="7556500" cy="10693400"/>
  <p:custDataLst>
    <p:tags r:id="rId1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0" userDrawn="1">
          <p15:clr>
            <a:srgbClr val="A4A3A4"/>
          </p15:clr>
        </p15:guide>
        <p15:guide id="2" pos="24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6900"/>
    <a:srgbClr val="FF6909"/>
    <a:srgbClr val="FF97B6"/>
    <a:srgbClr val="4C7968"/>
    <a:srgbClr val="FFFFFF"/>
    <a:srgbClr val="FA9C89"/>
    <a:srgbClr val="FF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760"/>
        <p:guide pos="24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0268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0268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80268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0230" y="1336675"/>
            <a:ext cx="6416040" cy="360902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146199"/>
            <a:ext cx="6045200" cy="4210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0268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3451862"/>
            <a:ext cx="2025014" cy="421639"/>
          </a:xfrm>
        </p:spPr>
        <p:txBody>
          <a:bodyPr lIns="0" tIns="0" rIns="0" bIns="0"/>
          <a:lstStyle>
            <a:lvl1pPr>
              <a:defRPr sz="2600" b="0" i="0">
                <a:solidFill>
                  <a:srgbClr val="00A2DA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0" y="5619115"/>
            <a:ext cx="7560310" cy="5068570"/>
          </a:xfrm>
          <a:custGeom>
            <a:avLst/>
            <a:gdLst/>
            <a:ahLst/>
            <a:cxnLst/>
            <a:rect l="l" t="t" r="r" b="b"/>
            <a:pathLst>
              <a:path w="7560309" h="5112384">
                <a:moveTo>
                  <a:pt x="0" y="5112004"/>
                </a:moveTo>
                <a:lnTo>
                  <a:pt x="7560005" y="5112004"/>
                </a:lnTo>
                <a:lnTo>
                  <a:pt x="7560005" y="0"/>
                </a:lnTo>
                <a:lnTo>
                  <a:pt x="0" y="0"/>
                </a:lnTo>
                <a:lnTo>
                  <a:pt x="0" y="51120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 userDrawn="1"/>
        </p:nvSpPr>
        <p:spPr>
          <a:xfrm>
            <a:off x="3635999" y="10607042"/>
            <a:ext cx="3924300" cy="85090"/>
          </a:xfrm>
          <a:custGeom>
            <a:avLst/>
            <a:gdLst/>
            <a:ahLst/>
            <a:cxnLst/>
            <a:rect l="l" t="t" r="r" b="b"/>
            <a:pathLst>
              <a:path w="3924300" h="85090">
                <a:moveTo>
                  <a:pt x="3924005" y="0"/>
                </a:moveTo>
                <a:lnTo>
                  <a:pt x="27000" y="0"/>
                </a:ln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0" y="84960"/>
                </a:lnTo>
                <a:lnTo>
                  <a:pt x="3924005" y="84960"/>
                </a:lnTo>
                <a:lnTo>
                  <a:pt x="3924005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p/>
        </p:txBody>
      </p:sp>
      <p:sp>
        <p:nvSpPr>
          <p:cNvPr id="12" name="object 12"/>
          <p:cNvSpPr/>
          <p:nvPr userDrawn="1"/>
        </p:nvSpPr>
        <p:spPr>
          <a:xfrm>
            <a:off x="0" y="0"/>
            <a:ext cx="7559675" cy="99695"/>
          </a:xfrm>
          <a:custGeom>
            <a:avLst/>
            <a:gdLst/>
            <a:ahLst/>
            <a:cxnLst/>
            <a:rect l="l" t="t" r="r" b="b"/>
            <a:pathLst>
              <a:path w="3924300" h="91440">
                <a:moveTo>
                  <a:pt x="3923996" y="0"/>
                </a:moveTo>
                <a:lnTo>
                  <a:pt x="0" y="0"/>
                </a:lnTo>
                <a:lnTo>
                  <a:pt x="0" y="91444"/>
                </a:lnTo>
                <a:lnTo>
                  <a:pt x="3896996" y="91444"/>
                </a:lnTo>
                <a:lnTo>
                  <a:pt x="3907505" y="89322"/>
                </a:lnTo>
                <a:lnTo>
                  <a:pt x="3916087" y="83535"/>
                </a:lnTo>
                <a:lnTo>
                  <a:pt x="3921874" y="74952"/>
                </a:lnTo>
                <a:lnTo>
                  <a:pt x="3923996" y="64443"/>
                </a:lnTo>
                <a:lnTo>
                  <a:pt x="3923996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3451862"/>
            <a:ext cx="2025014" cy="421639"/>
          </a:xfrm>
        </p:spPr>
        <p:txBody>
          <a:bodyPr lIns="0" tIns="0" rIns="0" bIns="0"/>
          <a:lstStyle>
            <a:lvl1pPr>
              <a:defRPr sz="2600" b="0" i="0">
                <a:solidFill>
                  <a:srgbClr val="00A2DA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12"/>
          <p:cNvSpPr/>
          <p:nvPr userDrawn="1"/>
        </p:nvSpPr>
        <p:spPr>
          <a:xfrm>
            <a:off x="0" y="10605135"/>
            <a:ext cx="7559675" cy="99695"/>
          </a:xfrm>
          <a:custGeom>
            <a:avLst/>
            <a:gdLst/>
            <a:ahLst/>
            <a:cxnLst/>
            <a:rect l="l" t="t" r="r" b="b"/>
            <a:pathLst>
              <a:path w="3924300" h="91440">
                <a:moveTo>
                  <a:pt x="3923996" y="0"/>
                </a:moveTo>
                <a:lnTo>
                  <a:pt x="0" y="0"/>
                </a:lnTo>
                <a:lnTo>
                  <a:pt x="0" y="91444"/>
                </a:lnTo>
                <a:lnTo>
                  <a:pt x="3896996" y="91444"/>
                </a:lnTo>
                <a:lnTo>
                  <a:pt x="3907505" y="89322"/>
                </a:lnTo>
                <a:lnTo>
                  <a:pt x="3916087" y="83535"/>
                </a:lnTo>
                <a:lnTo>
                  <a:pt x="3921874" y="74952"/>
                </a:lnTo>
                <a:lnTo>
                  <a:pt x="3923996" y="64443"/>
                </a:lnTo>
                <a:lnTo>
                  <a:pt x="3923996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p/>
        </p:txBody>
      </p:sp>
      <p:sp>
        <p:nvSpPr>
          <p:cNvPr id="22" name="object 11"/>
          <p:cNvSpPr/>
          <p:nvPr userDrawn="1"/>
        </p:nvSpPr>
        <p:spPr>
          <a:xfrm flipH="1">
            <a:off x="-31761" y="-6348"/>
            <a:ext cx="3924300" cy="85090"/>
          </a:xfrm>
          <a:custGeom>
            <a:avLst/>
            <a:gdLst/>
            <a:ahLst/>
            <a:cxnLst/>
            <a:rect l="l" t="t" r="r" b="b"/>
            <a:pathLst>
              <a:path w="3924300" h="85090">
                <a:moveTo>
                  <a:pt x="3924005" y="0"/>
                </a:moveTo>
                <a:lnTo>
                  <a:pt x="27000" y="0"/>
                </a:ln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0" y="84960"/>
                </a:lnTo>
                <a:lnTo>
                  <a:pt x="3924005" y="84960"/>
                </a:lnTo>
                <a:lnTo>
                  <a:pt x="3924005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3810" y="9251950"/>
            <a:ext cx="7560310" cy="1441450"/>
          </a:xfrm>
          <a:custGeom>
            <a:avLst/>
            <a:gdLst/>
            <a:ahLst/>
            <a:cxnLst/>
            <a:rect l="l" t="t" r="r" b="b"/>
            <a:pathLst>
              <a:path w="7560309" h="2371090">
                <a:moveTo>
                  <a:pt x="0" y="2370963"/>
                </a:moveTo>
                <a:lnTo>
                  <a:pt x="7559992" y="2370963"/>
                </a:lnTo>
                <a:lnTo>
                  <a:pt x="7559992" y="0"/>
                </a:lnTo>
                <a:lnTo>
                  <a:pt x="0" y="0"/>
                </a:lnTo>
                <a:lnTo>
                  <a:pt x="0" y="23709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8" Type="http://schemas.openxmlformats.org/officeDocument/2006/relationships/image" Target="../media/image8.png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3.xml"/><Relationship Id="rId21" Type="http://schemas.openxmlformats.org/officeDocument/2006/relationships/image" Target="../media/image21.png"/><Relationship Id="rId20" Type="http://schemas.openxmlformats.org/officeDocument/2006/relationships/image" Target="../media/image20.emf"/><Relationship Id="rId2" Type="http://schemas.openxmlformats.org/officeDocument/2006/relationships/image" Target="../media/image2.png"/><Relationship Id="rId19" Type="http://schemas.openxmlformats.org/officeDocument/2006/relationships/image" Target="../media/image19.svg"/><Relationship Id="rId18" Type="http://schemas.openxmlformats.org/officeDocument/2006/relationships/image" Target="../media/image18.png"/><Relationship Id="rId17" Type="http://schemas.openxmlformats.org/officeDocument/2006/relationships/image" Target="../media/image17.svg"/><Relationship Id="rId16" Type="http://schemas.openxmlformats.org/officeDocument/2006/relationships/image" Target="../media/image16.png"/><Relationship Id="rId15" Type="http://schemas.openxmlformats.org/officeDocument/2006/relationships/image" Target="../media/image15.svg"/><Relationship Id="rId14" Type="http://schemas.openxmlformats.org/officeDocument/2006/relationships/image" Target="../media/image14.png"/><Relationship Id="rId13" Type="http://schemas.openxmlformats.org/officeDocument/2006/relationships/image" Target="../media/image13.sv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5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8310" y="3950335"/>
            <a:ext cx="2025014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85" dirty="0">
                <a:solidFill>
                  <a:srgbClr val="FF6900"/>
                </a:solidFill>
                <a:latin typeface="Arial" panose="020B0604020202020204" pitchFamily="34" charset="0"/>
              </a:rPr>
              <a:t>V2801F</a:t>
            </a:r>
            <a:endParaRPr lang="en-US" sz="2400" spc="-185" dirty="0">
              <a:solidFill>
                <a:srgbClr val="FF69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8470" y="4220210"/>
            <a:ext cx="2613025" cy="31115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1*XPON+1*GE(SFP) SFP ONT </a:t>
            </a:r>
            <a:endParaRPr lang="en-US" sz="1200" dirty="0">
              <a:solidFill>
                <a:srgbClr val="414042"/>
              </a:solidFill>
              <a:latin typeface="Arial" panose="020B0604020202020204" pitchFamily="34" charset="0"/>
              <a:cs typeface="Arial" panose="020B0604020202020204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458470" y="5708015"/>
            <a:ext cx="6803390" cy="87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lang="zh-CN" sz="1200" b="1" spc="-25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产品简介</a:t>
            </a:r>
            <a:r>
              <a:rPr sz="1200" b="1" spc="-25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:</a:t>
            </a:r>
            <a:endParaRPr sz="1200">
              <a:solidFill>
                <a:srgbClr val="FF6900"/>
              </a:solidFill>
              <a:latin typeface="Arial" panose="020B0604020202020204" pitchFamily="34" charset="0"/>
              <a:cs typeface="Gill Sans MT" panose="020B0502020104020203"/>
            </a:endParaRPr>
          </a:p>
          <a:p>
            <a:pPr marL="18415" marR="5080" algn="just">
              <a:lnSpc>
                <a:spcPct val="98000"/>
              </a:lnSpc>
              <a:spcBef>
                <a:spcPts val="360"/>
              </a:spcBef>
            </a:pPr>
            <a:r>
              <a:rPr lang="zh-CN" sz="1000" dirty="0">
                <a:latin typeface="Arial" panose="020B0604020202020204" pitchFamily="34" charset="0"/>
              </a:rPr>
              <a:t>这款</a:t>
            </a:r>
            <a:r>
              <a:rPr sz="1000" dirty="0">
                <a:latin typeface="Arial" panose="020B0604020202020204" pitchFamily="34" charset="0"/>
              </a:rPr>
              <a:t> V2801F </a:t>
            </a:r>
            <a:r>
              <a:rPr lang="en-US" sz="1000" dirty="0">
                <a:latin typeface="Arial" panose="020B0604020202020204" pitchFamily="34" charset="0"/>
              </a:rPr>
              <a:t>XPON SFP ONT </a:t>
            </a:r>
            <a:r>
              <a:rPr sz="1000" dirty="0">
                <a:latin typeface="Arial" panose="020B0604020202020204" pitchFamily="34" charset="0"/>
              </a:rPr>
              <a:t>是一种用于单光纤通信的高性能模块，使用1310nm</a:t>
            </a:r>
            <a:r>
              <a:rPr lang="zh-CN" sz="1000" dirty="0">
                <a:latin typeface="Arial" panose="020B0604020202020204" pitchFamily="34" charset="0"/>
              </a:rPr>
              <a:t>上行波长</a:t>
            </a:r>
            <a:r>
              <a:rPr sz="1000" dirty="0">
                <a:latin typeface="Arial" panose="020B0604020202020204" pitchFamily="34" charset="0"/>
              </a:rPr>
              <a:t>和1490nm</a:t>
            </a:r>
            <a:r>
              <a:rPr lang="zh-CN" sz="1000" dirty="0">
                <a:latin typeface="Arial" panose="020B0604020202020204" pitchFamily="34" charset="0"/>
              </a:rPr>
              <a:t>下行波长。</a:t>
            </a:r>
            <a:r>
              <a:rPr sz="1000" dirty="0">
                <a:latin typeface="Arial" panose="020B0604020202020204" pitchFamily="34" charset="0"/>
              </a:rPr>
              <a:t> </a:t>
            </a:r>
            <a:r>
              <a:rPr lang="zh-CN" sz="1000" dirty="0">
                <a:latin typeface="Arial" panose="020B0604020202020204" pitchFamily="34" charset="0"/>
              </a:rPr>
              <a:t>这款设备可以作为内置</a:t>
            </a:r>
            <a:r>
              <a:rPr lang="en-US" altLang="zh-CN" sz="1000" dirty="0">
                <a:latin typeface="Arial" panose="020B0604020202020204" pitchFamily="34" charset="0"/>
              </a:rPr>
              <a:t>Mac</a:t>
            </a:r>
            <a:r>
              <a:rPr lang="zh-CN" altLang="en-US" sz="1000" dirty="0">
                <a:latin typeface="Arial" panose="020B0604020202020204" pitchFamily="34" charset="0"/>
              </a:rPr>
              <a:t>的</a:t>
            </a:r>
            <a:r>
              <a:rPr sz="1000" dirty="0">
                <a:latin typeface="Arial" panose="020B0604020202020204" pitchFamily="34" charset="0"/>
              </a:rPr>
              <a:t>GPON ONU Class B+ </a:t>
            </a:r>
            <a:r>
              <a:rPr lang="zh-CN" sz="1000" dirty="0">
                <a:latin typeface="Arial" panose="020B0604020202020204" pitchFamily="34" charset="0"/>
                <a:sym typeface="+mn-ea"/>
              </a:rPr>
              <a:t>光网络终端</a:t>
            </a:r>
            <a:r>
              <a:rPr sz="1000" dirty="0">
                <a:latin typeface="Arial" panose="020B0604020202020204" pitchFamily="34" charset="0"/>
                <a:sym typeface="+mn-ea"/>
              </a:rPr>
              <a:t>(ONT)</a:t>
            </a:r>
            <a:r>
              <a:rPr lang="en-US" sz="1000" dirty="0">
                <a:latin typeface="Arial" panose="020B0604020202020204" pitchFamily="34" charset="0"/>
                <a:sym typeface="+mn-ea"/>
              </a:rPr>
              <a:t> </a:t>
            </a:r>
            <a:r>
              <a:rPr lang="zh-CN" sz="1000" dirty="0">
                <a:latin typeface="Arial" panose="020B0604020202020204" pitchFamily="34" charset="0"/>
                <a:sym typeface="+mn-ea"/>
              </a:rPr>
              <a:t>来应用</a:t>
            </a:r>
            <a:r>
              <a:rPr sz="1000" dirty="0">
                <a:latin typeface="Arial" panose="020B0604020202020204" pitchFamily="34" charset="0"/>
                <a:sym typeface="+mn-ea"/>
              </a:rPr>
              <a:t> </a:t>
            </a:r>
            <a:r>
              <a:rPr lang="zh-CN" sz="1000" dirty="0">
                <a:latin typeface="Arial" panose="020B0604020202020204" pitchFamily="34" charset="0"/>
              </a:rPr>
              <a:t>。</a:t>
            </a:r>
            <a:endParaRPr sz="1000" dirty="0">
              <a:latin typeface="Arial" panose="020B0604020202020204" pitchFamily="34" charset="0"/>
            </a:endParaRPr>
          </a:p>
          <a:p>
            <a:pPr marL="18415" marR="5080" algn="just">
              <a:lnSpc>
                <a:spcPct val="98000"/>
              </a:lnSpc>
              <a:spcBef>
                <a:spcPts val="360"/>
              </a:spcBef>
            </a:pPr>
            <a:r>
              <a:rPr lang="zh-CN" sz="1000" dirty="0">
                <a:latin typeface="Arial" panose="020B0604020202020204" pitchFamily="34" charset="0"/>
              </a:rPr>
              <a:t>这款</a:t>
            </a:r>
            <a:r>
              <a:rPr sz="1000" dirty="0">
                <a:latin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</a:rPr>
              <a:t>SFP Stick ONT</a:t>
            </a:r>
            <a:r>
              <a:rPr lang="zh-CN" sz="1000" dirty="0">
                <a:latin typeface="Arial" panose="020B0604020202020204" pitchFamily="34" charset="0"/>
              </a:rPr>
              <a:t>基于成熟的</a:t>
            </a:r>
            <a:r>
              <a:rPr sz="1000" dirty="0">
                <a:latin typeface="Arial" panose="020B0604020202020204" pitchFamily="34" charset="0"/>
              </a:rPr>
              <a:t> GPON/EPON</a:t>
            </a:r>
            <a:r>
              <a:rPr lang="en-US" sz="1000" dirty="0">
                <a:latin typeface="Arial" panose="020B0604020202020204" pitchFamily="34" charset="0"/>
              </a:rPr>
              <a:t> </a:t>
            </a:r>
            <a:r>
              <a:rPr lang="zh-CN" sz="1000" dirty="0">
                <a:latin typeface="Arial" panose="020B0604020202020204" pitchFamily="34" charset="0"/>
              </a:rPr>
              <a:t>双模技术，具有高可靠性且易于维护。</a:t>
            </a:r>
            <a:r>
              <a:rPr sz="1000" dirty="0">
                <a:latin typeface="Arial" panose="020B0604020202020204" pitchFamily="34" charset="0"/>
              </a:rPr>
              <a:t> 并且</a:t>
            </a:r>
            <a:r>
              <a:rPr lang="zh-CN" sz="1000" dirty="0">
                <a:latin typeface="Arial" panose="020B0604020202020204" pitchFamily="34" charset="0"/>
              </a:rPr>
              <a:t>它</a:t>
            </a:r>
            <a:r>
              <a:rPr sz="1000" dirty="0">
                <a:latin typeface="Arial" panose="020B0604020202020204" pitchFamily="34" charset="0"/>
              </a:rPr>
              <a:t>完全符合ITU-T G.984.x和IEEE802.3ah等</a:t>
            </a:r>
            <a:r>
              <a:rPr lang="zh-CN" sz="1000" dirty="0">
                <a:latin typeface="Arial" panose="020B0604020202020204" pitchFamily="34" charset="0"/>
              </a:rPr>
              <a:t>一系列</a:t>
            </a:r>
            <a:r>
              <a:rPr sz="1000" dirty="0">
                <a:latin typeface="Arial" panose="020B0604020202020204" pitchFamily="34" charset="0"/>
              </a:rPr>
              <a:t>技术规范。</a:t>
            </a:r>
            <a:endParaRPr sz="1000" dirty="0">
              <a:latin typeface="Arial" panose="020B0604020202020204" pitchFamily="34" charset="0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518160" y="4611370"/>
            <a:ext cx="2494280" cy="1841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lang="zh-CN" sz="1200" b="1" spc="-75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关键特性</a:t>
            </a:r>
            <a:r>
              <a:rPr sz="1200" b="1" spc="-30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:</a:t>
            </a:r>
            <a:r>
              <a:rPr lang="en-US" sz="1000" b="1" spc="-30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 </a:t>
            </a:r>
            <a:endParaRPr lang="en-US" sz="900" spc="1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Calibri" panose="020F0502020204030204"/>
            </a:endParaRPr>
          </a:p>
        </p:txBody>
      </p:sp>
      <p:pic>
        <p:nvPicPr>
          <p:cNvPr id="29" name="图片 28" descr="LOGO（源文件）绿色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448310" y="351790"/>
            <a:ext cx="964675" cy="576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292850" y="1264920"/>
            <a:ext cx="92519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>
              <a:lnSpc>
                <a:spcPct val="113000"/>
              </a:lnSpc>
              <a:spcBef>
                <a:spcPts val="100"/>
              </a:spcBef>
            </a:pPr>
            <a:r>
              <a:rPr lang="zh-CN" sz="800" spc="-55" dirty="0">
                <a:solidFill>
                  <a:srgbClr val="80828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想了解更多信息请扫描二维码</a:t>
            </a:r>
            <a:r>
              <a:rPr sz="800" spc="-4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  <a:sym typeface="+mn-ea"/>
              </a:rPr>
              <a:t>:</a:t>
            </a:r>
            <a:endParaRPr sz="800">
              <a:latin typeface="Arial" panose="020B0604020202020204" pitchFamily="34" charset="0"/>
              <a:cs typeface="Arial" panose="020B0604020202020204"/>
            </a:endParaRPr>
          </a:p>
        </p:txBody>
      </p:sp>
      <p:pic>
        <p:nvPicPr>
          <p:cNvPr id="18" name="图片 17" descr="F:\0-正在做\芯德产品 Datasheet\HG323DAC\54__8246829553e3632d58fe05db6f1e7f2e_ce9dad05ab08bb2d75304be63079b3ff.png54__8246829553e3632d58fe05db6f1e7f2e_ce9dad05ab08bb2d75304be63079b3ff"/>
          <p:cNvPicPr>
            <a:picLocks noChangeAspect="1"/>
          </p:cNvPicPr>
          <p:nvPr/>
        </p:nvPicPr>
        <p:blipFill>
          <a:blip r:embed="rId2"/>
          <a:srcRect t="36" b="36"/>
          <a:stretch>
            <a:fillRect/>
          </a:stretch>
        </p:blipFill>
        <p:spPr>
          <a:xfrm>
            <a:off x="6306185" y="352425"/>
            <a:ext cx="870585" cy="869950"/>
          </a:xfrm>
          <a:prstGeom prst="rect">
            <a:avLst/>
          </a:prstGeom>
        </p:spPr>
      </p:pic>
      <p:pic>
        <p:nvPicPr>
          <p:cNvPr id="1026" name="Picture 2" descr="C:\Users\xiaoxiongwen\Desktop\V2801F.pngV2801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570" y="1124585"/>
            <a:ext cx="4400550" cy="253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720090" y="4897755"/>
            <a:ext cx="2767965" cy="215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0320" indent="0">
              <a:lnSpc>
                <a:spcPct val="90000"/>
              </a:lnSpc>
              <a:spcBef>
                <a:spcPts val="485"/>
              </a:spcBef>
              <a:buNone/>
              <a:tabLst>
                <a:tab pos="143510" algn="l"/>
              </a:tabLst>
            </a:pPr>
            <a:r>
              <a:rPr lang="en-US" sz="9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XPON</a:t>
            </a:r>
            <a:r>
              <a:rPr lang="zh-CN" altLang="en-US" sz="9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双模式</a:t>
            </a:r>
            <a:r>
              <a:rPr lang="en-US" sz="9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 </a:t>
            </a:r>
            <a:r>
              <a:rPr lang="zh-CN" altLang="en-US" sz="9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自动识别</a:t>
            </a:r>
            <a:r>
              <a:rPr lang="en-US" sz="9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EPON/GPON</a:t>
            </a:r>
            <a:endParaRPr lang="zh-CN" altLang="en-US"/>
          </a:p>
        </p:txBody>
      </p:sp>
      <p:pic>
        <p:nvPicPr>
          <p:cNvPr id="19" name="图片 18" descr="343435383037323b343532333931393bb6cbbfda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665" y="4866005"/>
            <a:ext cx="269875" cy="269875"/>
          </a:xfrm>
          <a:prstGeom prst="rect">
            <a:avLst/>
          </a:prstGeom>
        </p:spPr>
      </p:pic>
      <p:pic>
        <p:nvPicPr>
          <p:cNvPr id="28" name="图片 27" descr="32313535383731303b32313535383738363bcdf8c2e7c7c5bdd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4665" y="5212715"/>
            <a:ext cx="276860" cy="27686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765175" y="5259705"/>
            <a:ext cx="1259840" cy="215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0320" indent="-20320">
              <a:lnSpc>
                <a:spcPct val="90000"/>
              </a:lnSpc>
              <a:spcBef>
                <a:spcPts val="485"/>
              </a:spcBef>
              <a:buNone/>
              <a:tabLst>
                <a:tab pos="0" algn="l"/>
              </a:tabLst>
            </a:pPr>
            <a:r>
              <a:rPr lang="zh-CN" altLang="en-US" sz="9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支持桥接</a:t>
            </a:r>
            <a:r>
              <a:rPr lang="zh-CN" altLang="en-US" sz="9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模式</a:t>
            </a:r>
            <a:endParaRPr lang="zh-CN" altLang="en-US" sz="900" spc="1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Calibri" panose="020F0502020204030204"/>
              <a:sym typeface="+mn-ea"/>
            </a:endParaRPr>
          </a:p>
        </p:txBody>
      </p:sp>
      <p:pic>
        <p:nvPicPr>
          <p:cNvPr id="31" name="图片 30" descr="333438343932353b333437363639373bb9dcc0ed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65195" y="4824095"/>
            <a:ext cx="315595" cy="31559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3823335" y="4911090"/>
            <a:ext cx="2767965" cy="215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0320" indent="0">
              <a:lnSpc>
                <a:spcPct val="90000"/>
              </a:lnSpc>
              <a:spcBef>
                <a:spcPts val="485"/>
              </a:spcBef>
              <a:buNone/>
              <a:tabLst>
                <a:tab pos="143510" algn="l"/>
              </a:tabLst>
            </a:pPr>
            <a:r>
              <a:rPr lang="zh-CN" altLang="en-US" sz="9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配置方便，</a:t>
            </a:r>
            <a:r>
              <a:rPr lang="en-US" sz="9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 即插即用，易于使用</a:t>
            </a:r>
            <a:endParaRPr lang="en-US" sz="900" spc="1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Calibri" panose="020F0502020204030204"/>
              <a:sym typeface="+mn-ea"/>
            </a:endParaRPr>
          </a:p>
        </p:txBody>
      </p:sp>
      <p:sp>
        <p:nvSpPr>
          <p:cNvPr id="47" name="object 8"/>
          <p:cNvSpPr txBox="1"/>
          <p:nvPr/>
        </p:nvSpPr>
        <p:spPr>
          <a:xfrm>
            <a:off x="447040" y="7019925"/>
            <a:ext cx="1520825" cy="184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lang="zh-CN" altLang="en-US" sz="1200" b="1" spc="-55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产品应用图</a:t>
            </a:r>
            <a:r>
              <a:rPr sz="1200" b="1" spc="-10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:</a:t>
            </a:r>
            <a:endParaRPr sz="1200" b="1" spc="-10" dirty="0">
              <a:solidFill>
                <a:srgbClr val="FF6900"/>
              </a:solidFill>
              <a:latin typeface="Arial" panose="020B0604020202020204" pitchFamily="34" charset="0"/>
              <a:cs typeface="Gill Sans MT" panose="020B0502020104020203"/>
            </a:endParaRPr>
          </a:p>
        </p:txBody>
      </p:sp>
      <p:pic>
        <p:nvPicPr>
          <p:cNvPr id="24" name="图片 -21474826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1755" y="7740015"/>
            <a:ext cx="1807845" cy="82423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01" name="直接连接符 100"/>
          <p:cNvCxnSpPr/>
          <p:nvPr/>
        </p:nvCxnSpPr>
        <p:spPr>
          <a:xfrm>
            <a:off x="5186680" y="8424545"/>
            <a:ext cx="314960" cy="675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图片 83" descr="V2801F-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018280" y="8526145"/>
            <a:ext cx="481965" cy="441325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3372485" y="8649335"/>
            <a:ext cx="635000" cy="243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90" i="1" dirty="0">
                <a:solidFill>
                  <a:srgbClr val="FF0000"/>
                </a:solidFill>
              </a:rPr>
              <a:t>SC/UPC</a:t>
            </a:r>
            <a:endParaRPr lang="en-US" altLang="zh-CN" sz="990" i="1" dirty="0">
              <a:solidFill>
                <a:srgbClr val="FF0000"/>
              </a:solidFill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1707515" y="8883650"/>
            <a:ext cx="2294890" cy="0"/>
          </a:xfrm>
          <a:prstGeom prst="line">
            <a:avLst/>
          </a:prstGeom>
          <a:noFill/>
          <a:ln w="9525" cap="flat" cmpd="sng" algn="ctr">
            <a:solidFill>
              <a:srgbClr val="FF69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图片 89" descr="32313534323938353b32313534323934363bd7f9bbfab5e7bbb0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37000" y="9099550"/>
            <a:ext cx="574675" cy="574675"/>
          </a:xfrm>
          <a:prstGeom prst="rect">
            <a:avLst/>
          </a:prstGeom>
        </p:spPr>
      </p:pic>
      <p:pic>
        <p:nvPicPr>
          <p:cNvPr id="91" name="图片 90" descr="303b32313538333836333bb5e7c4d4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01210" y="9034145"/>
            <a:ext cx="640080" cy="640080"/>
          </a:xfrm>
          <a:prstGeom prst="rect">
            <a:avLst/>
          </a:prstGeom>
        </p:spPr>
      </p:pic>
      <p:cxnSp>
        <p:nvCxnSpPr>
          <p:cNvPr id="92" name="直接连接符 91"/>
          <p:cNvCxnSpPr/>
          <p:nvPr/>
        </p:nvCxnSpPr>
        <p:spPr>
          <a:xfrm flipH="1">
            <a:off x="4421505" y="8424545"/>
            <a:ext cx="360045" cy="72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 flipH="1">
            <a:off x="4916805" y="8424545"/>
            <a:ext cx="134620" cy="765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图片 93" descr="32313534323238313b32313534323238383bb8dfc7e5b5e7cad3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347970" y="9015730"/>
            <a:ext cx="571500" cy="571500"/>
          </a:xfrm>
          <a:prstGeom prst="rect">
            <a:avLst/>
          </a:prstGeom>
        </p:spPr>
      </p:pic>
      <p:sp>
        <p:nvSpPr>
          <p:cNvPr id="97" name="文本框 96"/>
          <p:cNvSpPr txBox="1"/>
          <p:nvPr/>
        </p:nvSpPr>
        <p:spPr>
          <a:xfrm>
            <a:off x="4035425" y="9549765"/>
            <a:ext cx="5600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话机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4556760" y="9549765"/>
            <a:ext cx="7378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电脑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5307965" y="9531985"/>
            <a:ext cx="7112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有线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电视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600065" y="8661400"/>
            <a:ext cx="62166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机顶盒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3" name="图片 102" descr="32303038313139313b32303038313038353bd0c5bac5bad0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123180" y="8538845"/>
            <a:ext cx="476885" cy="476885"/>
          </a:xfrm>
          <a:prstGeom prst="rect">
            <a:avLst/>
          </a:prstGeom>
        </p:spPr>
      </p:pic>
      <p:sp>
        <p:nvSpPr>
          <p:cNvPr id="104" name="文本框 103"/>
          <p:cNvSpPr txBox="1"/>
          <p:nvPr/>
        </p:nvSpPr>
        <p:spPr>
          <a:xfrm>
            <a:off x="3855085" y="8902065"/>
            <a:ext cx="635000" cy="243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90" i="1" dirty="0">
                <a:solidFill>
                  <a:srgbClr val="FF0000"/>
                </a:solidFill>
              </a:rPr>
              <a:t>V2801F</a:t>
            </a:r>
            <a:endParaRPr lang="en-US" altLang="zh-CN" sz="990" i="1" dirty="0">
              <a:solidFill>
                <a:srgbClr val="FF0000"/>
              </a:solidFill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5591810" y="8019415"/>
            <a:ext cx="9994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以太网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交换机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6" name="上下箭头 105"/>
          <p:cNvSpPr/>
          <p:nvPr/>
        </p:nvSpPr>
        <p:spPr>
          <a:xfrm>
            <a:off x="4345305" y="8437245"/>
            <a:ext cx="76200" cy="167005"/>
          </a:xfrm>
          <a:prstGeom prst="upDownArrow">
            <a:avLst/>
          </a:prstGeom>
          <a:solidFill>
            <a:srgbClr val="FF6900"/>
          </a:solidFill>
          <a:ln>
            <a:solidFill>
              <a:srgbClr val="FF6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7" name="文本框 106"/>
          <p:cNvSpPr txBox="1"/>
          <p:nvPr/>
        </p:nvSpPr>
        <p:spPr>
          <a:xfrm>
            <a:off x="4029710" y="8469630"/>
            <a:ext cx="47307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dirty="0">
                <a:solidFill>
                  <a:srgbClr val="FF0000"/>
                </a:solidFill>
              </a:rPr>
              <a:t>SFP</a:t>
            </a:r>
            <a:endParaRPr lang="en-US" altLang="zh-CN" sz="1000" dirty="0">
              <a:solidFill>
                <a:srgbClr val="FF0000"/>
              </a:solidFill>
            </a:endParaRPr>
          </a:p>
        </p:txBody>
      </p:sp>
      <p:cxnSp>
        <p:nvCxnSpPr>
          <p:cNvPr id="69" name="直接连接符 68"/>
          <p:cNvCxnSpPr/>
          <p:nvPr/>
        </p:nvCxnSpPr>
        <p:spPr>
          <a:xfrm flipH="1" flipV="1">
            <a:off x="3096895" y="8928735"/>
            <a:ext cx="450215" cy="134620"/>
          </a:xfrm>
          <a:prstGeom prst="line">
            <a:avLst/>
          </a:prstGeom>
          <a:noFill/>
          <a:ln w="9525" cap="flat" cmpd="sng" algn="ctr">
            <a:solidFill>
              <a:srgbClr val="FF69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 flipV="1">
            <a:off x="3119120" y="8651875"/>
            <a:ext cx="355600" cy="190500"/>
          </a:xfrm>
          <a:prstGeom prst="line">
            <a:avLst/>
          </a:prstGeom>
          <a:noFill/>
          <a:ln w="9525" cap="flat" cmpd="sng" algn="ctr">
            <a:solidFill>
              <a:srgbClr val="FF69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/>
          <p:cNvSpPr txBox="1"/>
          <p:nvPr/>
        </p:nvSpPr>
        <p:spPr>
          <a:xfrm>
            <a:off x="1965960" y="8531225"/>
            <a:ext cx="7378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OLT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>
          <a:xfrm flipH="1">
            <a:off x="2916555" y="8761095"/>
            <a:ext cx="212090" cy="2457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46045" y="8992235"/>
            <a:ext cx="7378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分光器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" name="组合 251"/>
          <p:cNvGrpSpPr/>
          <p:nvPr/>
        </p:nvGrpSpPr>
        <p:grpSpPr bwMode="auto">
          <a:xfrm rot="0">
            <a:off x="1045210" y="8649335"/>
            <a:ext cx="819150" cy="507365"/>
            <a:chOff x="1240776" y="1956725"/>
            <a:chExt cx="896599" cy="422048"/>
          </a:xfrm>
        </p:grpSpPr>
        <p:grpSp>
          <p:nvGrpSpPr>
            <p:cNvPr id="5" name="Group 203"/>
            <p:cNvGrpSpPr/>
            <p:nvPr/>
          </p:nvGrpSpPr>
          <p:grpSpPr bwMode="auto">
            <a:xfrm>
              <a:off x="1240776" y="1956725"/>
              <a:ext cx="896599" cy="422048"/>
              <a:chOff x="1196" y="371"/>
              <a:chExt cx="783" cy="592"/>
            </a:xfrm>
          </p:grpSpPr>
          <p:sp>
            <p:nvSpPr>
              <p:cNvPr id="20" name="Freeform 204"/>
              <p:cNvSpPr>
                <a:spLocks noEditPoints="1"/>
              </p:cNvSpPr>
              <p:nvPr/>
            </p:nvSpPr>
            <p:spPr bwMode="auto">
              <a:xfrm>
                <a:off x="1196" y="371"/>
                <a:ext cx="704" cy="489"/>
              </a:xfrm>
              <a:custGeom>
                <a:avLst/>
                <a:gdLst>
                  <a:gd name="T0" fmla="*/ 895 w 390"/>
                  <a:gd name="T1" fmla="*/ 153 h 317"/>
                  <a:gd name="T2" fmla="*/ 525 w 390"/>
                  <a:gd name="T3" fmla="*/ 93 h 317"/>
                  <a:gd name="T4" fmla="*/ 280 w 390"/>
                  <a:gd name="T5" fmla="*/ 253 h 317"/>
                  <a:gd name="T6" fmla="*/ 361 w 390"/>
                  <a:gd name="T7" fmla="*/ 508 h 317"/>
                  <a:gd name="T8" fmla="*/ 713 w 390"/>
                  <a:gd name="T9" fmla="*/ 575 h 317"/>
                  <a:gd name="T10" fmla="*/ 1000 w 390"/>
                  <a:gd name="T11" fmla="*/ 398 h 317"/>
                  <a:gd name="T12" fmla="*/ 895 w 390"/>
                  <a:gd name="T13" fmla="*/ 153 h 317"/>
                  <a:gd name="T14" fmla="*/ 939 w 390"/>
                  <a:gd name="T15" fmla="*/ 376 h 317"/>
                  <a:gd name="T16" fmla="*/ 681 w 390"/>
                  <a:gd name="T17" fmla="*/ 540 h 317"/>
                  <a:gd name="T18" fmla="*/ 361 w 390"/>
                  <a:gd name="T19" fmla="*/ 477 h 317"/>
                  <a:gd name="T20" fmla="*/ 292 w 390"/>
                  <a:gd name="T21" fmla="*/ 247 h 317"/>
                  <a:gd name="T22" fmla="*/ 511 w 390"/>
                  <a:gd name="T23" fmla="*/ 105 h 317"/>
                  <a:gd name="T24" fmla="*/ 850 w 390"/>
                  <a:gd name="T25" fmla="*/ 159 h 317"/>
                  <a:gd name="T26" fmla="*/ 939 w 390"/>
                  <a:gd name="T27" fmla="*/ 376 h 3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90" h="317">
                    <a:moveTo>
                      <a:pt x="275" y="64"/>
                    </a:moveTo>
                    <a:cubicBezTo>
                      <a:pt x="252" y="0"/>
                      <a:pt x="213" y="12"/>
                      <a:pt x="161" y="39"/>
                    </a:cubicBezTo>
                    <a:cubicBezTo>
                      <a:pt x="65" y="33"/>
                      <a:pt x="86" y="106"/>
                      <a:pt x="86" y="106"/>
                    </a:cubicBezTo>
                    <a:cubicBezTo>
                      <a:pt x="0" y="190"/>
                      <a:pt x="111" y="213"/>
                      <a:pt x="111" y="213"/>
                    </a:cubicBezTo>
                    <a:cubicBezTo>
                      <a:pt x="140" y="317"/>
                      <a:pt x="219" y="242"/>
                      <a:pt x="219" y="242"/>
                    </a:cubicBezTo>
                    <a:cubicBezTo>
                      <a:pt x="325" y="275"/>
                      <a:pt x="307" y="167"/>
                      <a:pt x="307" y="167"/>
                    </a:cubicBezTo>
                    <a:cubicBezTo>
                      <a:pt x="390" y="98"/>
                      <a:pt x="275" y="64"/>
                      <a:pt x="275" y="64"/>
                    </a:cubicBezTo>
                    <a:close/>
                    <a:moveTo>
                      <a:pt x="288" y="158"/>
                    </a:moveTo>
                    <a:cubicBezTo>
                      <a:pt x="288" y="158"/>
                      <a:pt x="307" y="257"/>
                      <a:pt x="209" y="227"/>
                    </a:cubicBezTo>
                    <a:cubicBezTo>
                      <a:pt x="209" y="227"/>
                      <a:pt x="136" y="294"/>
                      <a:pt x="111" y="200"/>
                    </a:cubicBezTo>
                    <a:cubicBezTo>
                      <a:pt x="111" y="200"/>
                      <a:pt x="11" y="179"/>
                      <a:pt x="90" y="104"/>
                    </a:cubicBezTo>
                    <a:cubicBezTo>
                      <a:pt x="90" y="104"/>
                      <a:pt x="69" y="39"/>
                      <a:pt x="157" y="44"/>
                    </a:cubicBezTo>
                    <a:cubicBezTo>
                      <a:pt x="202" y="18"/>
                      <a:pt x="238" y="8"/>
                      <a:pt x="261" y="67"/>
                    </a:cubicBezTo>
                    <a:cubicBezTo>
                      <a:pt x="261" y="67"/>
                      <a:pt x="363" y="96"/>
                      <a:pt x="288" y="158"/>
                    </a:cubicBezTo>
                    <a:close/>
                  </a:path>
                </a:pathLst>
              </a:custGeom>
              <a:solidFill>
                <a:srgbClr val="5D7695"/>
              </a:solidFill>
              <a:ln w="9525">
                <a:solidFill>
                  <a:srgbClr val="666699"/>
                </a:solidFill>
                <a:round/>
              </a:ln>
            </p:spPr>
            <p:txBody>
              <a:bodyPr/>
              <a:lstStyle/>
              <a:p>
                <a:pPr>
                  <a:buNone/>
                </a:pPr>
                <a:endParaRPr lang="zh-CN" altLang="en-US" sz="2400"/>
              </a:p>
            </p:txBody>
          </p:sp>
          <p:sp>
            <p:nvSpPr>
              <p:cNvPr id="102" name="Freeform 205"/>
              <p:cNvSpPr/>
              <p:nvPr/>
            </p:nvSpPr>
            <p:spPr bwMode="auto">
              <a:xfrm>
                <a:off x="1212" y="387"/>
                <a:ext cx="767" cy="576"/>
              </a:xfrm>
              <a:custGeom>
                <a:avLst/>
                <a:gdLst>
                  <a:gd name="T0" fmla="*/ 1169 w 357"/>
                  <a:gd name="T1" fmla="*/ 236 h 288"/>
                  <a:gd name="T2" fmla="*/ 1298 w 357"/>
                  <a:gd name="T3" fmla="*/ 604 h 288"/>
                  <a:gd name="T4" fmla="*/ 928 w 357"/>
                  <a:gd name="T5" fmla="*/ 884 h 288"/>
                  <a:gd name="T6" fmla="*/ 466 w 357"/>
                  <a:gd name="T7" fmla="*/ 772 h 288"/>
                  <a:gd name="T8" fmla="*/ 370 w 357"/>
                  <a:gd name="T9" fmla="*/ 384 h 288"/>
                  <a:gd name="T10" fmla="*/ 683 w 357"/>
                  <a:gd name="T11" fmla="*/ 140 h 288"/>
                  <a:gd name="T12" fmla="*/ 1169 w 357"/>
                  <a:gd name="T13" fmla="*/ 236 h 2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7" h="288">
                    <a:moveTo>
                      <a:pt x="253" y="59"/>
                    </a:moveTo>
                    <a:cubicBezTo>
                      <a:pt x="253" y="59"/>
                      <a:pt x="357" y="88"/>
                      <a:pt x="281" y="151"/>
                    </a:cubicBezTo>
                    <a:cubicBezTo>
                      <a:pt x="281" y="151"/>
                      <a:pt x="300" y="250"/>
                      <a:pt x="201" y="221"/>
                    </a:cubicBezTo>
                    <a:cubicBezTo>
                      <a:pt x="201" y="221"/>
                      <a:pt x="127" y="288"/>
                      <a:pt x="101" y="193"/>
                    </a:cubicBezTo>
                    <a:cubicBezTo>
                      <a:pt x="101" y="193"/>
                      <a:pt x="0" y="172"/>
                      <a:pt x="80" y="96"/>
                    </a:cubicBezTo>
                    <a:cubicBezTo>
                      <a:pt x="80" y="96"/>
                      <a:pt x="59" y="31"/>
                      <a:pt x="148" y="35"/>
                    </a:cubicBezTo>
                    <a:cubicBezTo>
                      <a:pt x="194" y="10"/>
                      <a:pt x="230" y="0"/>
                      <a:pt x="253" y="59"/>
                    </a:cubicBezTo>
                  </a:path>
                </a:pathLst>
              </a:custGeom>
              <a:solidFill>
                <a:srgbClr val="006699"/>
              </a:solidFill>
              <a:ln w="9525">
                <a:solidFill>
                  <a:srgbClr val="666699"/>
                </a:solidFill>
                <a:round/>
              </a:ln>
            </p:spPr>
            <p:txBody>
              <a:bodyPr/>
              <a:lstStyle/>
              <a:p>
                <a:pPr>
                  <a:buNone/>
                </a:pPr>
                <a:endParaRPr lang="zh-CN" altLang="en-US" sz="2400"/>
              </a:p>
            </p:txBody>
          </p:sp>
          <p:sp>
            <p:nvSpPr>
              <p:cNvPr id="22" name="Freeform 209"/>
              <p:cNvSpPr/>
              <p:nvPr/>
            </p:nvSpPr>
            <p:spPr bwMode="auto">
              <a:xfrm>
                <a:off x="1634" y="513"/>
                <a:ext cx="12" cy="20"/>
              </a:xfrm>
              <a:custGeom>
                <a:avLst/>
                <a:gdLst>
                  <a:gd name="T0" fmla="*/ 8 w 6"/>
                  <a:gd name="T1" fmla="*/ 36 h 10"/>
                  <a:gd name="T2" fmla="*/ 4 w 6"/>
                  <a:gd name="T3" fmla="*/ 36 h 10"/>
                  <a:gd name="T4" fmla="*/ 0 w 6"/>
                  <a:gd name="T5" fmla="*/ 32 h 10"/>
                  <a:gd name="T6" fmla="*/ 12 w 6"/>
                  <a:gd name="T7" fmla="*/ 4 h 10"/>
                  <a:gd name="T8" fmla="*/ 20 w 6"/>
                  <a:gd name="T9" fmla="*/ 4 h 10"/>
                  <a:gd name="T10" fmla="*/ 24 w 6"/>
                  <a:gd name="T11" fmla="*/ 8 h 10"/>
                  <a:gd name="T12" fmla="*/ 8 w 6"/>
                  <a:gd name="T13" fmla="*/ 36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0">
                    <a:moveTo>
                      <a:pt x="2" y="9"/>
                    </a:moveTo>
                    <a:cubicBezTo>
                      <a:pt x="2" y="10"/>
                      <a:pt x="1" y="10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6" y="2"/>
                      <a:pt x="6" y="2"/>
                    </a:cubicBez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D3DBE4"/>
              </a:solidFill>
              <a:ln w="9525">
                <a:solidFill>
                  <a:srgbClr val="666699"/>
                </a:solidFill>
                <a:round/>
              </a:ln>
            </p:spPr>
            <p:txBody>
              <a:bodyPr/>
              <a:lstStyle/>
              <a:p>
                <a:pPr>
                  <a:buNone/>
                </a:pPr>
                <a:endParaRPr lang="zh-CN" altLang="en-US" sz="2400"/>
              </a:p>
            </p:txBody>
          </p:sp>
        </p:grpSp>
        <p:sp>
          <p:nvSpPr>
            <p:cNvPr id="23" name="TextBox 253"/>
            <p:cNvSpPr txBox="1">
              <a:spLocks noChangeArrowheads="1"/>
            </p:cNvSpPr>
            <p:nvPr/>
          </p:nvSpPr>
          <p:spPr bwMode="auto">
            <a:xfrm>
              <a:off x="1269282" y="2059287"/>
              <a:ext cx="818326" cy="19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None/>
              </a:pPr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Internet</a:t>
              </a:r>
              <a:endParaRPr lang="en-US" altLang="zh-CN" sz="9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440" name="图片 439" descr="C:/Users/Administrator/AppData/Local/Temp/picturecompress_20220311094755/output_22.pngoutput_22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1842135" y="8722360"/>
            <a:ext cx="986155" cy="2336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58140" y="9554845"/>
          <a:ext cx="6838950" cy="649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1155"/>
                <a:gridCol w="2009140"/>
                <a:gridCol w="3208655"/>
              </a:tblGrid>
              <a:tr h="327025"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140"/>
                        </a:spcBef>
                        <a:buClrTx/>
                        <a:buSzTx/>
                        <a:buFontTx/>
                      </a:pPr>
                      <a:r>
                        <a:rPr lang="zh-CN" sz="10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产品</a:t>
                      </a:r>
                      <a:r>
                        <a:rPr lang="zh-CN" sz="10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名称</a:t>
                      </a:r>
                      <a:endParaRPr lang="zh-CN" sz="1000" spc="25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1778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</a:pPr>
                      <a:r>
                        <a:rPr lang="zh-CN" sz="10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产品</a:t>
                      </a:r>
                      <a:r>
                        <a:rPr lang="zh-CN" sz="10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描述</a:t>
                      </a:r>
                      <a:endParaRPr lang="zh-CN" sz="1000" spc="25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zh-CN"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配件</a:t>
                      </a:r>
                      <a:r>
                        <a:rPr lang="zh-CN"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信息</a:t>
                      </a:r>
                      <a:endParaRPr lang="zh-CN" sz="100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778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</a:pPr>
                      <a:r>
                        <a:rPr lang="en-US" altLang="zh-CN"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V2801F</a:t>
                      </a:r>
                      <a:endParaRPr lang="en-US" altLang="zh-CN" sz="100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1GE(SFP)</a:t>
                      </a:r>
                      <a:endParaRPr sz="100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altLang="zh-CN" sz="100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0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358140" y="10375902"/>
            <a:ext cx="5841365" cy="14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850" dirty="0">
                <a:solidFill>
                  <a:srgbClr val="808285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官网</a:t>
            </a:r>
            <a:r>
              <a:rPr lang="en-US" sz="85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: </a:t>
            </a:r>
            <a:r>
              <a:rPr sz="85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https://www.vsolcn.com/</a:t>
            </a:r>
            <a:r>
              <a:rPr lang="en-US" sz="85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                                             </a:t>
            </a:r>
            <a:r>
              <a:rPr lang="zh-CN" altLang="en-US" sz="850" dirty="0">
                <a:solidFill>
                  <a:srgbClr val="808285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电子邮件</a:t>
            </a:r>
            <a:r>
              <a:rPr lang="en-US" sz="85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: sales@ftthcpe.com  support@ftthcpe.com</a:t>
            </a:r>
            <a:endParaRPr lang="en-US" sz="850" dirty="0">
              <a:solidFill>
                <a:srgbClr val="808285"/>
              </a:solidFill>
              <a:latin typeface="Arial" panose="020B0604020202020204" pitchFamily="34" charset="0"/>
              <a:cs typeface="Arial" panose="020B0604020202020204"/>
            </a:endParaRPr>
          </a:p>
        </p:txBody>
      </p:sp>
      <p:graphicFrame>
        <p:nvGraphicFramePr>
          <p:cNvPr id="5" name="object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58775" y="695325"/>
          <a:ext cx="3495040" cy="1729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7440"/>
                <a:gridCol w="2387600"/>
              </a:tblGrid>
              <a:tr h="203200">
                <a:tc>
                  <a:txBody>
                    <a:bodyPr/>
                    <a:p>
                      <a:pPr marL="71755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</a:pPr>
                      <a:r>
                        <a:rPr lang="zh-CN" sz="900" b="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产品</a:t>
                      </a:r>
                      <a:r>
                        <a:rPr lang="zh-CN" sz="900" b="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尺寸</a:t>
                      </a:r>
                      <a:endParaRPr lang="zh-CN" sz="900" b="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71755" indent="0" eaLnBrk="1" fontAlgn="auto" latinLnBrk="0" hangingPunct="1">
                        <a:lnSpc>
                          <a:spcPts val="1005"/>
                        </a:lnSpc>
                        <a:buNone/>
                        <a:tabLst>
                          <a:tab pos="120650" algn="l"/>
                        </a:tabLst>
                      </a:pPr>
                      <a:r>
                        <a:rPr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14.1mm×79mm×13.6mm</a:t>
                      </a:r>
                      <a:r>
                        <a:rPr lang="en-US"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(</a:t>
                      </a:r>
                      <a:r>
                        <a:rPr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H×W×D</a:t>
                      </a:r>
                      <a:r>
                        <a:rPr lang="en-US"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)</a:t>
                      </a:r>
                      <a:endParaRPr lang="en-US" sz="9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236220">
                <a:tc>
                  <a:txBody>
                    <a:bodyPr/>
                    <a:p>
                      <a:pPr marL="71755" algn="l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sz="900" b="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净</a:t>
                      </a:r>
                      <a:r>
                        <a:rPr lang="zh-CN" sz="900" b="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重</a:t>
                      </a:r>
                      <a:endParaRPr lang="zh-CN" sz="900" b="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71755" algn="l" eaLnBrk="1" fontAlgn="auto" latinLnBrk="0" hangingPunct="1">
                        <a:lnSpc>
                          <a:spcPts val="1005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  <a:tabLst>
                          <a:tab pos="120650" algn="l"/>
                        </a:tabLst>
                      </a:pPr>
                      <a:r>
                        <a:rPr lang="en-US"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35</a:t>
                      </a:r>
                      <a:r>
                        <a:rPr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g</a:t>
                      </a:r>
                      <a:endParaRPr sz="9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454660">
                <a:tc>
                  <a:txBody>
                    <a:bodyPr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sz="9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运行状态</a:t>
                      </a:r>
                      <a:endParaRPr sz="900" b="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71755" algn="l">
                        <a:lnSpc>
                          <a:spcPts val="1005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tabLst>
                          <a:tab pos="120650" algn="l"/>
                        </a:tabLst>
                      </a:pPr>
                      <a:r>
                        <a:rPr lang="zh-CN" altLang="en-US"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环境温度</a:t>
                      </a:r>
                      <a:r>
                        <a:rPr lang="en-US"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0℃～50℃</a:t>
                      </a:r>
                      <a:endParaRPr lang="en-US" sz="9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755" algn="l">
                        <a:lnSpc>
                          <a:spcPts val="1005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tabLst>
                          <a:tab pos="120650" algn="l"/>
                        </a:tabLst>
                      </a:pPr>
                      <a:r>
                        <a:rPr lang="zh-CN" altLang="en-US"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环境湿度</a:t>
                      </a:r>
                      <a:r>
                        <a:rPr lang="en-US"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10%～90% (</a:t>
                      </a:r>
                      <a:r>
                        <a:rPr sz="90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非冷凝</a:t>
                      </a:r>
                      <a:r>
                        <a:rPr lang="en-US"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9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410210">
                <a:tc>
                  <a:txBody>
                    <a:bodyPr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sz="9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储存状态</a:t>
                      </a:r>
                      <a:endParaRPr sz="90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71755" algn="l">
                        <a:lnSpc>
                          <a:spcPts val="1005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  <a:tabLst>
                          <a:tab pos="120650" algn="l"/>
                        </a:tabLst>
                      </a:pPr>
                      <a:r>
                        <a:rPr lang="zh-CN"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储存温度</a:t>
                      </a:r>
                      <a:r>
                        <a:rPr lang="en-US"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: -30℃～60℃</a:t>
                      </a:r>
                      <a:endParaRPr lang="en-US" sz="9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marL="71755" algn="l">
                        <a:lnSpc>
                          <a:spcPts val="1005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  <a:tabLst>
                          <a:tab pos="120650" algn="l"/>
                        </a:tabLst>
                      </a:pPr>
                      <a:r>
                        <a:rPr lang="zh-CN"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储存湿度</a:t>
                      </a:r>
                      <a:r>
                        <a:rPr lang="en-US"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: 10%～90% (</a:t>
                      </a:r>
                      <a:r>
                        <a:rPr lang="en-US"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non-condensing</a:t>
                      </a:r>
                      <a:r>
                        <a:rPr lang="en-US"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)</a:t>
                      </a:r>
                      <a:endParaRPr lang="en-US" sz="9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212725">
                <a:tc>
                  <a:txBody>
                    <a:bodyPr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sz="9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电源</a:t>
                      </a:r>
                      <a:endParaRPr sz="90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71755" algn="l">
                        <a:lnSpc>
                          <a:spcPts val="1005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tabLst>
                          <a:tab pos="120650" algn="l"/>
                        </a:tabLst>
                      </a:pPr>
                      <a:r>
                        <a:rPr lang="en-US"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DC3.3V</a:t>
                      </a:r>
                      <a:endParaRPr lang="en-US" sz="9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212725">
                <a:tc>
                  <a:txBody>
                    <a:bodyPr/>
                    <a:p>
                      <a:pPr marL="71755" algn="l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9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功耗</a:t>
                      </a:r>
                      <a:endParaRPr lang="zh-CN" altLang="en-US" sz="90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71755" algn="l" eaLnBrk="1" fontAlgn="auto" latinLnBrk="0" hangingPunct="1">
                        <a:lnSpc>
                          <a:spcPts val="1005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  <a:tabLst>
                          <a:tab pos="120650" algn="l"/>
                        </a:tabLst>
                      </a:pPr>
                      <a:r>
                        <a:rPr lang="zh-CN" altLang="en-US"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≤4W</a:t>
                      </a:r>
                      <a:endParaRPr lang="zh-CN" altLang="en-US" sz="9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6" name="圆角矩形 5"/>
          <p:cNvSpPr/>
          <p:nvPr/>
        </p:nvSpPr>
        <p:spPr>
          <a:xfrm>
            <a:off x="358775" y="379730"/>
            <a:ext cx="3500120" cy="2698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83565" y="361022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硬件</a:t>
            </a: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参数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8945" y="460375"/>
            <a:ext cx="108000" cy="10800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12" name="object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59410" y="2783205"/>
          <a:ext cx="3499485" cy="1639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7735"/>
                <a:gridCol w="2571750"/>
              </a:tblGrid>
              <a:tr h="756920">
                <a:tc>
                  <a:txBody>
                    <a:bodyPr/>
                    <a:p>
                      <a:pPr marL="71755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</a:pPr>
                      <a:r>
                        <a:rPr sz="900" b="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PON </a:t>
                      </a:r>
                      <a:r>
                        <a:rPr lang="zh-CN" sz="9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端口</a:t>
                      </a:r>
                      <a:endParaRPr sz="900" b="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1 SC/UPC </a:t>
                      </a:r>
                      <a:r>
                        <a:rPr lang="zh-CN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连接器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, 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1个XPON端口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(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EPON PX20+和GPON Class B+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)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lang="zh-CN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接收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灵敏度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: ≤-28dBm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发射光功率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: 0～+4dBm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传输距离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: 20KM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875">
                <a:tc>
                  <a:txBody>
                    <a:bodyPr/>
                    <a:p>
                      <a:pPr marL="71755" algn="l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sz="9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工作波长</a:t>
                      </a:r>
                      <a:endParaRPr lang="zh-CN" sz="90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6604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71755" algn="l" eaLnBrk="1" fontAlgn="auto" latinLnBrk="0" hangingPunct="1">
                        <a:lnSpc>
                          <a:spcPts val="1005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  <a:tabLst>
                          <a:tab pos="120650" algn="l"/>
                        </a:tabLst>
                      </a:pPr>
                      <a:r>
                        <a:rPr lang="zh-CN" sz="90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上行</a:t>
                      </a:r>
                      <a:r>
                        <a:rPr sz="90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-1310nm,</a:t>
                      </a:r>
                      <a:r>
                        <a:rPr sz="900" spc="-3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</a:t>
                      </a:r>
                      <a:r>
                        <a:rPr lang="zh-CN" sz="900" spc="3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下行</a:t>
                      </a:r>
                      <a:r>
                        <a:rPr sz="900" spc="3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-1490nm</a:t>
                      </a:r>
                      <a:endParaRPr lang="zh-CN" altLang="en-US" sz="9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53975" marB="0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875">
                <a:tc>
                  <a:txBody>
                    <a:bodyPr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en-US" sz="9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LAN</a:t>
                      </a:r>
                      <a:r>
                        <a:rPr sz="9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lang="zh-CN" sz="9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端口</a:t>
                      </a:r>
                      <a:endParaRPr lang="en-US" sz="90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72390" marR="19685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1x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GE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</a:t>
                      </a:r>
                      <a:r>
                        <a:rPr lang="zh-CN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以太网接口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, SFP </a:t>
                      </a:r>
                      <a:r>
                        <a:rPr lang="zh-CN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连接器</a:t>
                      </a:r>
                      <a:endParaRPr lang="zh-CN"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圆角矩形 12"/>
          <p:cNvSpPr/>
          <p:nvPr/>
        </p:nvSpPr>
        <p:spPr>
          <a:xfrm>
            <a:off x="358775" y="2442845"/>
            <a:ext cx="3499200" cy="269875"/>
          </a:xfrm>
          <a:prstGeom prst="roundRect">
            <a:avLst/>
          </a:prstGeom>
          <a:solidFill>
            <a:srgbClr val="4C7968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83565" y="2485732"/>
            <a:ext cx="894080" cy="215265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p>
            <a:pPr algn="l"/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端口</a:t>
            </a: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参数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48945" y="2540635"/>
            <a:ext cx="108000" cy="10800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9" name="object 2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064635" y="688975"/>
          <a:ext cx="3132455" cy="1736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2465"/>
                <a:gridCol w="2459990"/>
              </a:tblGrid>
              <a:tr h="463550">
                <a:tc>
                  <a:txBody>
                    <a:bodyPr/>
                    <a:p>
                      <a:pPr marL="71755" algn="l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sz="900" spc="-8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Gill Sans MT" panose="020B0502020104020203"/>
                          <a:sym typeface="+mn-ea"/>
                        </a:rPr>
                        <a:t>符合</a:t>
                      </a:r>
                      <a:r>
                        <a:rPr lang="zh-CN" sz="900" spc="-8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Gill Sans MT" panose="020B0502020104020203"/>
                          <a:sym typeface="+mn-ea"/>
                        </a:rPr>
                        <a:t>标准</a:t>
                      </a:r>
                      <a:endParaRPr lang="zh-CN" sz="900" spc="-8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144145" marR="19685" indent="-71755" algn="l" defTabSz="914400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lang="zh-CN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符合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IEEE802.3ah</a:t>
                      </a:r>
                      <a:r>
                        <a:rPr lang="zh-CN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标准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lang="zh-CN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符合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ITU-T G.984.x</a:t>
                      </a:r>
                      <a:r>
                        <a:rPr lang="zh-CN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标准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lang="zh-CN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符合中国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CTC3.0</a:t>
                      </a:r>
                      <a:r>
                        <a:rPr lang="zh-CN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标准</a:t>
                      </a:r>
                      <a:endParaRPr lang="zh-CN"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339090">
                <a:tc>
                  <a:txBody>
                    <a:bodyPr/>
                    <a:p>
                      <a:pPr marL="71755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</a:pPr>
                      <a:r>
                        <a:rPr lang="zh-CN" sz="900" b="0" spc="-8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Gill Sans MT" panose="020B0502020104020203"/>
                          <a:sym typeface="+mn-ea"/>
                        </a:rPr>
                        <a:t>连接</a:t>
                      </a:r>
                      <a:r>
                        <a:rPr lang="zh-CN" sz="900" b="0" spc="-8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Gill Sans MT" panose="020B0502020104020203"/>
                          <a:sym typeface="+mn-ea"/>
                        </a:rPr>
                        <a:t>模式</a:t>
                      </a:r>
                      <a:endParaRPr lang="zh-CN" sz="900" b="0" spc="-8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144145" marR="19685" indent="-71755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lang="zh-CN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支持桥接模式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与主流OLT连接良好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308610">
                <a:tc>
                  <a:txBody>
                    <a:bodyPr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en-US" sz="900" dirty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cs typeface="Gill Sans MT" panose="020B0502020104020203"/>
                          <a:sym typeface="+mn-ea"/>
                        </a:rPr>
                        <a:t>L2</a:t>
                      </a:r>
                      <a:endParaRPr lang="en-US" sz="900" dirty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144145" marR="19685" indent="-71755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lang="zh-CN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支持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802.1D&amp;802.1ad</a:t>
                      </a:r>
                      <a:r>
                        <a:rPr lang="zh-CN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桥接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lang="zh-CN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支持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802.1p CoS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315595">
                <a:tc>
                  <a:txBody>
                    <a:bodyPr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sz="900" dirty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cs typeface="Gill Sans MT" panose="020B0502020104020203"/>
                          <a:sym typeface="+mn-ea"/>
                        </a:rPr>
                        <a:t>L3</a:t>
                      </a:r>
                      <a:endParaRPr sz="900" dirty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144145" marR="19685" indent="-71755" algn="l" defTabSz="91440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lang="zh-CN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支持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IPv4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lang="zh-CN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支持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PPPoE</a:t>
                      </a:r>
                      <a:r>
                        <a:rPr lang="zh-CN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包</a:t>
                      </a:r>
                      <a:r>
                        <a:rPr lang="zh-CN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转发</a:t>
                      </a:r>
                      <a:endParaRPr lang="zh-CN"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309880">
                <a:tc>
                  <a:txBody>
                    <a:bodyPr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sz="900" dirty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cs typeface="Gill Sans MT" panose="020B0502020104020203"/>
                          <a:sym typeface="+mn-ea"/>
                        </a:rPr>
                        <a:t>组播</a:t>
                      </a:r>
                      <a:endParaRPr lang="zh-CN" sz="900" dirty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lang="zh-CN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支持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IGMPv2/v3</a:t>
                      </a:r>
                      <a:r>
                        <a:rPr lang="zh-CN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包</a:t>
                      </a:r>
                      <a:r>
                        <a:rPr lang="zh-CN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转发</a:t>
                      </a:r>
                      <a:endParaRPr lang="zh-CN"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0" marR="0" marT="0" marB="0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10" name="圆角矩形 9"/>
          <p:cNvSpPr/>
          <p:nvPr/>
        </p:nvSpPr>
        <p:spPr>
          <a:xfrm>
            <a:off x="4049395" y="398145"/>
            <a:ext cx="3142800" cy="269875"/>
          </a:xfrm>
          <a:prstGeom prst="roundRect">
            <a:avLst/>
          </a:prstGeom>
          <a:solidFill>
            <a:srgbClr val="FF6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79900" y="373722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功能</a:t>
            </a: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数据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145280" y="473075"/>
            <a:ext cx="108000" cy="10800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object 5"/>
          <p:cNvSpPr txBox="1"/>
          <p:nvPr/>
        </p:nvSpPr>
        <p:spPr>
          <a:xfrm>
            <a:off x="403352" y="4382007"/>
            <a:ext cx="1330960" cy="167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 algn="l">
              <a:lnSpc>
                <a:spcPct val="100000"/>
              </a:lnSpc>
              <a:spcBef>
                <a:spcPts val="615"/>
              </a:spcBef>
              <a:buClrTx/>
              <a:buSzTx/>
              <a:buFontTx/>
            </a:pPr>
            <a:r>
              <a:rPr lang="zh-CN" altLang="en-US" sz="1000" b="1" dirty="0">
                <a:solidFill>
                  <a:srgbClr val="FF6900"/>
                </a:solidFill>
                <a:latin typeface="微软雅黑" panose="020B0503020204020204" charset="-122"/>
                <a:ea typeface="微软雅黑" panose="020B0503020204020204" charset="-122"/>
                <a:cs typeface="Gill Sans MT" panose="020B0502020104020203"/>
              </a:rPr>
              <a:t>引脚说明</a:t>
            </a:r>
            <a:endParaRPr lang="zh-CN" altLang="en-US" sz="1000" b="1" dirty="0">
              <a:solidFill>
                <a:srgbClr val="FF6900"/>
              </a:solidFill>
              <a:latin typeface="微软雅黑" panose="020B0503020204020204" charset="-122"/>
              <a:ea typeface="微软雅黑" panose="020B0503020204020204" charset="-122"/>
              <a:cs typeface="Gill Sans MT" panose="020B0502020104020203"/>
            </a:endParaRPr>
          </a:p>
        </p:txBody>
      </p:sp>
      <p:graphicFrame>
        <p:nvGraphicFramePr>
          <p:cNvPr id="27" name="object 2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82270" y="4585970"/>
          <a:ext cx="3472180" cy="2854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280"/>
                <a:gridCol w="718820"/>
                <a:gridCol w="1956435"/>
                <a:gridCol w="461645"/>
              </a:tblGrid>
              <a:tr h="2489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b="1" spc="-5" dirty="0">
                          <a:latin typeface="Arial" panose="020B0604020202020204"/>
                          <a:cs typeface="Arial" panose="020B0604020202020204"/>
                        </a:rPr>
                        <a:t>PIN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5085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zh-CN" sz="1000" b="1" spc="-10" dirty="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符号</a:t>
                      </a:r>
                      <a:endParaRPr lang="zh-CN" sz="1000" b="1" spc="-1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45085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zh-CN" sz="1000" b="1" spc="-5" dirty="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描述</a:t>
                      </a:r>
                      <a:endParaRPr lang="zh-CN" sz="1000" b="1" spc="-5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45085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zh-CN" sz="1000" b="1" spc="-5" dirty="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标记</a:t>
                      </a:r>
                      <a:endParaRPr lang="zh-CN" sz="1000" b="1" spc="-5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2225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20" dirty="0">
                          <a:latin typeface="Arial" panose="020B0604020202020204"/>
                          <a:cs typeface="Arial" panose="020B0604020202020204"/>
                        </a:rPr>
                        <a:t>VeeT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540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698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zh-CN" sz="1000" spc="-5" dirty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/>
                        </a:rPr>
                        <a:t>发射端地</a:t>
                      </a:r>
                      <a:endParaRPr lang="zh-CN" sz="1000" spc="-5" dirty="0">
                        <a:solidFill>
                          <a:schemeClr val="tx1"/>
                        </a:solidFill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2225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317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43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955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spc="-5" dirty="0">
                          <a:latin typeface="Arial" panose="020B0604020202020204"/>
                          <a:cs typeface="Arial" panose="020B0604020202020204"/>
                        </a:rPr>
                        <a:t>Tx-Fault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69850">
                        <a:lnSpc>
                          <a:spcPct val="90000"/>
                        </a:lnSpc>
                        <a:spcBef>
                          <a:spcPts val="165"/>
                        </a:spcBef>
                        <a:tabLst>
                          <a:tab pos="836930" algn="l"/>
                          <a:tab pos="1247140" algn="l"/>
                          <a:tab pos="1919605" algn="l"/>
                          <a:tab pos="2621915" algn="l"/>
                        </a:tabLst>
                      </a:pPr>
                      <a:r>
                        <a:rPr lang="zh-CN" sz="1000" spc="-5" dirty="0">
                          <a:latin typeface="Arial" panose="020B0604020202020204"/>
                          <a:cs typeface="Arial" panose="020B0604020202020204"/>
                        </a:rPr>
                        <a:t>链路故障指示</a:t>
                      </a:r>
                      <a:r>
                        <a:rPr sz="1000" dirty="0">
                          <a:latin typeface="Arial" panose="020B0604020202020204"/>
                          <a:cs typeface="Arial" panose="020B0604020202020204"/>
                        </a:rPr>
                        <a:t>,</a:t>
                      </a:r>
                      <a:r>
                        <a:rPr lang="en-US" sz="100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zh-CN" sz="1000" dirty="0">
                          <a:latin typeface="Arial" panose="020B0604020202020204"/>
                          <a:cs typeface="Arial" panose="020B0604020202020204"/>
                        </a:rPr>
                        <a:t>正常</a:t>
                      </a:r>
                      <a:r>
                        <a:rPr lang="en-US" altLang="zh-CN" sz="1000" dirty="0">
                          <a:latin typeface="Arial" panose="020B0604020202020204"/>
                          <a:cs typeface="Arial" panose="020B0604020202020204"/>
                        </a:rPr>
                        <a:t>:</a:t>
                      </a:r>
                      <a:r>
                        <a:rPr lang="en-US" sz="100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spc="-5" dirty="0">
                          <a:latin typeface="Arial" panose="020B0604020202020204"/>
                          <a:cs typeface="Arial" panose="020B0604020202020204"/>
                        </a:rPr>
                        <a:t>“0”,</a:t>
                      </a:r>
                      <a:r>
                        <a:rPr lang="zh-CN" altLang="en-US" sz="1000" spc="-5" dirty="0">
                          <a:latin typeface="Arial" panose="020B0604020202020204"/>
                          <a:cs typeface="Arial" panose="020B0604020202020204"/>
                        </a:rPr>
                        <a:t>故障</a:t>
                      </a:r>
                      <a:r>
                        <a:rPr lang="en-US" sz="10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:</a:t>
                      </a:r>
                      <a:r>
                        <a:rPr lang="zh-CN" sz="1000" spc="-5" dirty="0">
                          <a:latin typeface="Arial" panose="020B0604020202020204"/>
                          <a:cs typeface="Arial" panose="020B0604020202020204"/>
                        </a:rPr>
                        <a:t>逻辑</a:t>
                      </a:r>
                      <a:r>
                        <a:rPr sz="1000" spc="-5" dirty="0">
                          <a:latin typeface="Arial" panose="020B0604020202020204"/>
                          <a:cs typeface="Arial" panose="020B0604020202020204"/>
                        </a:rPr>
                        <a:t> “1”</a:t>
                      </a:r>
                      <a:r>
                        <a:rPr lang="en-US" sz="1000" spc="-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zh-CN" altLang="en-US" sz="1000" spc="-5" dirty="0">
                          <a:latin typeface="Arial" panose="020B0604020202020204"/>
                          <a:cs typeface="Arial" panose="020B0604020202020204"/>
                        </a:rPr>
                        <a:t>输出</a:t>
                      </a:r>
                      <a:r>
                        <a:rPr sz="1000" spc="-5" dirty="0">
                          <a:latin typeface="Arial" panose="020B0604020202020204"/>
                          <a:cs typeface="Arial" panose="020B0604020202020204"/>
                        </a:rPr>
                        <a:t> , </a:t>
                      </a:r>
                      <a:r>
                        <a:rPr sz="1000" spc="-15" dirty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/>
                        </a:rPr>
                        <a:t>LVTTL</a:t>
                      </a:r>
                      <a:endParaRPr sz="1000" spc="-15" dirty="0">
                        <a:solidFill>
                          <a:schemeClr val="tx1"/>
                        </a:solidFill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955" marB="0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latin typeface="Arial" panose="020B0604020202020204"/>
                          <a:cs typeface="Arial" panose="020B0604020202020204"/>
                        </a:rPr>
                        <a:t>3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2225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" panose="020B0604020202020204"/>
                          <a:cs typeface="Arial" panose="020B0604020202020204"/>
                        </a:rPr>
                        <a:t>Tx-Disable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540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698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zh-CN" sz="1000" spc="-5" dirty="0">
                          <a:latin typeface="Arial" panose="020B0604020202020204"/>
                          <a:cs typeface="Arial" panose="020B0604020202020204"/>
                        </a:rPr>
                        <a:t>发射器</a:t>
                      </a:r>
                      <a:r>
                        <a:rPr lang="zh-CN" sz="1000" spc="-10" dirty="0">
                          <a:latin typeface="Arial" panose="020B0604020202020204"/>
                          <a:cs typeface="Arial" panose="020B0604020202020204"/>
                        </a:rPr>
                        <a:t>故障</a:t>
                      </a:r>
                      <a:r>
                        <a:rPr sz="1000" spc="-10" dirty="0">
                          <a:latin typeface="Arial" panose="020B0604020202020204"/>
                          <a:cs typeface="Arial" panose="020B0604020202020204"/>
                        </a:rPr>
                        <a:t>; </a:t>
                      </a:r>
                      <a:r>
                        <a:rPr lang="zh-CN" sz="1000" spc="-5" dirty="0">
                          <a:latin typeface="Arial" panose="020B0604020202020204"/>
                          <a:cs typeface="Arial" panose="020B0604020202020204"/>
                        </a:rPr>
                        <a:t>发射器</a:t>
                      </a:r>
                      <a:r>
                        <a:rPr lang="zh-CN" sz="1000" spc="-5" dirty="0">
                          <a:latin typeface="Arial" panose="020B0604020202020204"/>
                          <a:cs typeface="Arial" panose="020B0604020202020204"/>
                        </a:rPr>
                        <a:t>关闭</a:t>
                      </a:r>
                      <a:endParaRPr lang="zh-CN" sz="1000" spc="-5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2225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317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latin typeface="Arial" panose="020B0604020202020204"/>
                          <a:cs typeface="Arial" panose="020B0604020202020204"/>
                        </a:rPr>
                        <a:t>3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55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dirty="0">
                          <a:latin typeface="Arial" panose="020B0604020202020204"/>
                          <a:cs typeface="Arial" panose="020B0604020202020204"/>
                        </a:rPr>
                        <a:t>4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955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spc="-5" dirty="0">
                          <a:latin typeface="Arial" panose="020B0604020202020204"/>
                          <a:cs typeface="Arial" panose="020B0604020202020204"/>
                        </a:rPr>
                        <a:t>Mod-Def(2)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9845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698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5" dirty="0">
                          <a:latin typeface="Arial" panose="020B0604020202020204"/>
                          <a:cs typeface="Arial" panose="020B0604020202020204"/>
                        </a:rPr>
                        <a:t>SDA </a:t>
                      </a:r>
                      <a:r>
                        <a:rPr sz="1000" dirty="0">
                          <a:latin typeface="Arial" panose="020B0604020202020204"/>
                          <a:cs typeface="Arial" panose="020B0604020202020204"/>
                        </a:rPr>
                        <a:t>I2C</a:t>
                      </a:r>
                      <a:r>
                        <a:rPr lang="en-US" sz="100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zh-CN" sz="1000" dirty="0">
                          <a:latin typeface="Arial" panose="020B0604020202020204"/>
                          <a:cs typeface="Arial" panose="020B0604020202020204"/>
                        </a:rPr>
                        <a:t>数据</a:t>
                      </a:r>
                      <a:r>
                        <a:rPr lang="zh-CN" sz="1000" dirty="0">
                          <a:latin typeface="Arial" panose="020B0604020202020204"/>
                          <a:cs typeface="Arial" panose="020B0604020202020204"/>
                        </a:rPr>
                        <a:t>线</a:t>
                      </a:r>
                      <a:endParaRPr lang="zh-CN" sz="10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955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717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dirty="0">
                          <a:latin typeface="Arial" panose="020B0604020202020204"/>
                          <a:cs typeface="Arial" panose="020B0604020202020204"/>
                        </a:rPr>
                        <a:t>5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32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5" dirty="0">
                          <a:latin typeface="Arial" panose="020B0604020202020204"/>
                          <a:cs typeface="Arial" panose="020B0604020202020204"/>
                        </a:rPr>
                        <a:t>Mod-Def(1)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8575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698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spc="-10" dirty="0">
                          <a:latin typeface="Arial" panose="020B0604020202020204"/>
                          <a:cs typeface="Arial" panose="020B0604020202020204"/>
                        </a:rPr>
                        <a:t>SCL </a:t>
                      </a:r>
                      <a:r>
                        <a:rPr sz="1000" spc="-5" dirty="0">
                          <a:latin typeface="Arial" panose="020B0604020202020204"/>
                          <a:cs typeface="Arial" panose="020B0604020202020204"/>
                        </a:rPr>
                        <a:t>I2C</a:t>
                      </a:r>
                      <a:r>
                        <a:rPr lang="en-US" sz="1000" spc="-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zh-CN" sz="1000" spc="-5" dirty="0">
                          <a:latin typeface="Arial" panose="020B0604020202020204"/>
                          <a:cs typeface="Arial" panose="020B0604020202020204"/>
                        </a:rPr>
                        <a:t>时钟</a:t>
                      </a:r>
                      <a:r>
                        <a:rPr lang="zh-CN" sz="1000" spc="-5" dirty="0">
                          <a:latin typeface="Arial" panose="020B0604020202020204"/>
                          <a:cs typeface="Arial" panose="020B0604020202020204"/>
                        </a:rPr>
                        <a:t>线</a:t>
                      </a:r>
                      <a:endParaRPr lang="zh-CN" sz="1000" spc="-5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32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56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latin typeface="Arial" panose="020B0604020202020204"/>
                          <a:cs typeface="Arial" panose="020B0604020202020204"/>
                        </a:rPr>
                        <a:t>6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2225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" panose="020B0604020202020204"/>
                          <a:cs typeface="Arial" panose="020B0604020202020204"/>
                        </a:rPr>
                        <a:t>Mod-Def(0)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540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698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zh-CN" sz="1000" spc="-10" dirty="0">
                          <a:latin typeface="Arial" panose="020B0604020202020204"/>
                          <a:cs typeface="Arial" panose="020B0604020202020204"/>
                        </a:rPr>
                        <a:t>模块不存在</a:t>
                      </a:r>
                      <a:r>
                        <a:rPr sz="1000" spc="-5" dirty="0">
                          <a:latin typeface="Arial" panose="020B0604020202020204"/>
                          <a:cs typeface="Arial" panose="020B0604020202020204"/>
                        </a:rPr>
                        <a:t>, </a:t>
                      </a:r>
                      <a:r>
                        <a:rPr lang="zh-CN" sz="1000" spc="-5" dirty="0">
                          <a:latin typeface="Arial" panose="020B0604020202020204"/>
                          <a:cs typeface="Arial" panose="020B0604020202020204"/>
                        </a:rPr>
                        <a:t>连接到</a:t>
                      </a:r>
                      <a:r>
                        <a:rPr sz="1000" spc="-20" dirty="0">
                          <a:latin typeface="Arial" panose="020B0604020202020204"/>
                          <a:cs typeface="Arial" panose="020B0604020202020204"/>
                        </a:rPr>
                        <a:t>VeeR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2225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317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83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dirty="0">
                          <a:latin typeface="Arial" panose="020B0604020202020204"/>
                          <a:cs typeface="Arial" panose="020B0604020202020204"/>
                        </a:rPr>
                        <a:t>7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955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" panose="020B0604020202020204"/>
                          <a:cs typeface="Arial" panose="020B0604020202020204"/>
                        </a:rPr>
                        <a:t>Rate</a:t>
                      </a:r>
                      <a:r>
                        <a:rPr sz="1000" spc="-1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spc="-5" dirty="0">
                          <a:latin typeface="Arial" panose="020B0604020202020204"/>
                          <a:cs typeface="Arial" panose="020B0604020202020204"/>
                        </a:rPr>
                        <a:t>Select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540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698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zh-CN" sz="1000" spc="-5" dirty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/>
                        </a:rPr>
                        <a:t>用于断电告警检测</a:t>
                      </a:r>
                      <a:r>
                        <a:rPr sz="1000" spc="-5" dirty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/>
                        </a:rPr>
                        <a:t>, </a:t>
                      </a:r>
                      <a:r>
                        <a:rPr lang="zh-CN" sz="1000" spc="-5" dirty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/>
                        </a:rPr>
                        <a:t>引脚低电平</a:t>
                      </a:r>
                      <a:endParaRPr lang="zh-CN" sz="1000" spc="-5" dirty="0">
                        <a:solidFill>
                          <a:schemeClr val="tx1"/>
                        </a:solidFill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955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18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dirty="0">
                          <a:latin typeface="Arial" panose="020B0604020202020204"/>
                          <a:cs typeface="Arial" panose="020B0604020202020204"/>
                        </a:rPr>
                        <a:t>8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32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" panose="020B0604020202020204"/>
                          <a:cs typeface="Arial" panose="020B0604020202020204"/>
                        </a:rPr>
                        <a:t>LOS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540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698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zh-CN" sz="1000" spc="-5" dirty="0">
                          <a:latin typeface="Arial" panose="020B0604020202020204"/>
                          <a:cs typeface="Arial" panose="020B0604020202020204"/>
                        </a:rPr>
                        <a:t>信号</a:t>
                      </a:r>
                      <a:r>
                        <a:rPr lang="zh-CN" sz="1000" spc="-5" dirty="0">
                          <a:latin typeface="Arial" panose="020B0604020202020204"/>
                          <a:cs typeface="Arial" panose="020B0604020202020204"/>
                        </a:rPr>
                        <a:t>丢失</a:t>
                      </a:r>
                      <a:endParaRPr lang="zh-CN" sz="1000" spc="-5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32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72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latin typeface="Arial" panose="020B0604020202020204"/>
                          <a:cs typeface="Arial" panose="020B0604020202020204"/>
                        </a:rPr>
                        <a:t>9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2225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20" dirty="0">
                          <a:latin typeface="Arial" panose="020B0604020202020204"/>
                          <a:cs typeface="Arial" panose="020B0604020202020204"/>
                        </a:rPr>
                        <a:t>VeeR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540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698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zh-CN" sz="1000" spc="-5" dirty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/>
                        </a:rPr>
                        <a:t>接收端地</a:t>
                      </a:r>
                      <a:endParaRPr lang="zh-CN" sz="1000" spc="-5" dirty="0">
                        <a:solidFill>
                          <a:schemeClr val="tx1"/>
                        </a:solidFill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317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72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5" dirty="0">
                          <a:latin typeface="Arial" panose="020B0604020202020204"/>
                          <a:cs typeface="Arial" panose="020B0604020202020204"/>
                        </a:rPr>
                        <a:t>10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955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20" dirty="0">
                          <a:latin typeface="Arial" panose="020B0604020202020204"/>
                          <a:cs typeface="Arial" panose="020B0604020202020204"/>
                        </a:rPr>
                        <a:t>VeeR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540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698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zh-CN" sz="1000" spc="-5" dirty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接收端地</a:t>
                      </a:r>
                      <a:endParaRPr lang="zh-CN" sz="1000" spc="-5" dirty="0">
                        <a:solidFill>
                          <a:schemeClr val="tx1"/>
                        </a:solidFill>
                        <a:latin typeface="Arial" panose="020B0604020202020204"/>
                        <a:cs typeface="Arial" panose="020B0604020202020204"/>
                        <a:sym typeface="+mn-ea"/>
                      </a:endParaRPr>
                    </a:p>
                  </a:txBody>
                  <a:tcPr marL="0" marR="0" marT="20955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dirty="0"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" name="object 4"/>
          <p:cNvSpPr txBox="1"/>
          <p:nvPr/>
        </p:nvSpPr>
        <p:spPr>
          <a:xfrm>
            <a:off x="359410" y="7551420"/>
            <a:ext cx="5474970" cy="81216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zh-CN" sz="9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注意</a:t>
            </a:r>
            <a:r>
              <a:rPr sz="900" dirty="0">
                <a:latin typeface="Arial" panose="020B0604020202020204"/>
                <a:cs typeface="Arial" panose="020B0604020202020204"/>
              </a:rPr>
              <a:t>:</a:t>
            </a:r>
            <a:endParaRPr sz="900">
              <a:latin typeface="Arial" panose="020B0604020202020204"/>
              <a:cs typeface="Arial" panose="020B0604020202020204"/>
            </a:endParaRPr>
          </a:p>
          <a:p>
            <a:pPr marL="140335" indent="-12827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140970" algn="l"/>
              </a:tabLst>
            </a:pPr>
            <a:r>
              <a:rPr sz="900" dirty="0">
                <a:latin typeface="Arial" panose="020B0604020202020204"/>
                <a:cs typeface="Arial" panose="020B0604020202020204"/>
              </a:rPr>
              <a:t>模块电路接地与模块内的模块机箱接地隔离</a:t>
            </a:r>
            <a:endParaRPr sz="900" dirty="0">
              <a:latin typeface="Arial" panose="020B0604020202020204"/>
              <a:cs typeface="Arial" panose="020B0604020202020204"/>
            </a:endParaRPr>
          </a:p>
          <a:p>
            <a:pPr marL="140335" indent="-12827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140970" algn="l"/>
              </a:tabLst>
            </a:pPr>
            <a:r>
              <a:rPr sz="900" dirty="0">
                <a:latin typeface="Arial" panose="020B0604020202020204"/>
                <a:cs typeface="Arial" panose="020B0604020202020204"/>
              </a:rPr>
              <a:t>引脚应在主机板上以4.7K-10KΩ的电压拉至3.13V和3.47V之间</a:t>
            </a:r>
            <a:r>
              <a:rPr lang="zh-CN" sz="900" spc="-5" dirty="0">
                <a:latin typeface="Arial" panose="020B0604020202020204"/>
                <a:cs typeface="Arial" panose="020B0604020202020204"/>
                <a:sym typeface="+mn-ea"/>
              </a:rPr>
              <a:t>。</a:t>
            </a:r>
            <a:endParaRPr lang="zh-CN" sz="900" spc="-5" dirty="0">
              <a:latin typeface="Arial" panose="020B0604020202020204"/>
              <a:cs typeface="Arial" panose="020B0604020202020204"/>
              <a:sym typeface="+mn-ea"/>
            </a:endParaRPr>
          </a:p>
          <a:p>
            <a:pPr marL="140335" indent="-12827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140970" algn="l"/>
              </a:tabLst>
            </a:pPr>
            <a:r>
              <a:rPr lang="zh-CN" sz="900" spc="-5" dirty="0">
                <a:latin typeface="Arial" panose="020B0604020202020204"/>
                <a:cs typeface="Arial" panose="020B0604020202020204"/>
              </a:rPr>
              <a:t>引脚通过模块中的4.7K-10KΩ电阻器将拉高至</a:t>
            </a:r>
            <a:r>
              <a:rPr sz="900" spc="-5" dirty="0">
                <a:latin typeface="Arial" panose="020B0604020202020204"/>
                <a:cs typeface="Arial" panose="020B0604020202020204"/>
                <a:sym typeface="+mn-ea"/>
              </a:rPr>
              <a:t>VccT</a:t>
            </a:r>
            <a:r>
              <a:rPr lang="zh-CN" sz="900" spc="-5" dirty="0">
                <a:latin typeface="Arial" panose="020B0604020202020204"/>
                <a:cs typeface="Arial" panose="020B0604020202020204"/>
                <a:sym typeface="+mn-ea"/>
              </a:rPr>
              <a:t>。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graphicFrame>
        <p:nvGraphicFramePr>
          <p:cNvPr id="36" name="object 2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007485" y="4582160"/>
          <a:ext cx="3158490" cy="2858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390"/>
                <a:gridCol w="664210"/>
                <a:gridCol w="1699895"/>
                <a:gridCol w="467995"/>
              </a:tblGrid>
              <a:tr h="26860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b="1" spc="-5" dirty="0">
                          <a:latin typeface="Arial" panose="020B0604020202020204"/>
                          <a:cs typeface="Arial" panose="020B0604020202020204"/>
                        </a:rPr>
                        <a:t>PIN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45085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zh-CN" sz="1000" b="1" spc="-10" dirty="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符号</a:t>
                      </a:r>
                      <a:endParaRPr lang="zh-CN" sz="1000" b="1" spc="-10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45085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zh-CN" sz="1000" b="1" spc="-5" dirty="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描述</a:t>
                      </a:r>
                      <a:endParaRPr lang="zh-CN" sz="1000" b="1" spc="-5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45085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zh-CN" sz="1000" b="1" spc="-5" dirty="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</a:rPr>
                        <a:t>标记</a:t>
                      </a:r>
                      <a:endParaRPr lang="zh-CN" sz="1000" b="1" spc="-5" dirty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844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spc="-40" dirty="0">
                          <a:latin typeface="Arial" panose="020B0604020202020204"/>
                          <a:cs typeface="Arial" panose="020B0604020202020204"/>
                        </a:rPr>
                        <a:t>11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32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spc="-20" dirty="0">
                          <a:latin typeface="Arial" panose="020B0604020202020204"/>
                          <a:cs typeface="Arial" panose="020B0604020202020204"/>
                        </a:rPr>
                        <a:t>VeeR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3495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698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zh-CN" sz="1000" spc="-5" dirty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接收端地</a:t>
                      </a:r>
                      <a:endParaRPr lang="zh-CN" sz="1000" spc="-5" dirty="0">
                        <a:solidFill>
                          <a:schemeClr val="tx1"/>
                        </a:solidFill>
                        <a:latin typeface="Arial" panose="020B0604020202020204"/>
                        <a:cs typeface="Arial" panose="020B0604020202020204"/>
                        <a:sym typeface="+mn-ea"/>
                      </a:endParaRPr>
                    </a:p>
                  </a:txBody>
                  <a:tcPr marL="0" marR="0" marT="2032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3365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dirty="0"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971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spc="-5" dirty="0">
                          <a:latin typeface="Arial" panose="020B0604020202020204"/>
                          <a:cs typeface="Arial" panose="020B0604020202020204"/>
                        </a:rPr>
                        <a:t>12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32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" panose="020B0604020202020204"/>
                          <a:cs typeface="Arial" panose="020B0604020202020204"/>
                        </a:rPr>
                        <a:t>RD-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540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698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zh-CN" sz="1000" spc="-25" dirty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/>
                        </a:rPr>
                        <a:t>接收端反向数据</a:t>
                      </a:r>
                      <a:endParaRPr lang="zh-CN" sz="1000" spc="-25" dirty="0">
                        <a:solidFill>
                          <a:schemeClr val="tx1"/>
                        </a:solidFill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32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844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5" dirty="0">
                          <a:latin typeface="Arial" panose="020B0604020202020204"/>
                          <a:cs typeface="Arial" panose="020B0604020202020204"/>
                        </a:rPr>
                        <a:t>13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955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10" dirty="0">
                          <a:latin typeface="Arial" panose="020B0604020202020204"/>
                          <a:cs typeface="Arial" panose="020B0604020202020204"/>
                        </a:rPr>
                        <a:t>RD+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540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698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zh-CN" sz="1000" spc="-5" dirty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/>
                        </a:rPr>
                        <a:t>接收端数据</a:t>
                      </a:r>
                      <a:endParaRPr lang="zh-CN" sz="1000" spc="-5" dirty="0">
                        <a:solidFill>
                          <a:schemeClr val="tx1"/>
                        </a:solidFill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955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spc="-5" dirty="0">
                          <a:latin typeface="Arial" panose="020B0604020202020204"/>
                          <a:cs typeface="Arial" panose="020B0604020202020204"/>
                        </a:rPr>
                        <a:t>14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32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spc="-20" dirty="0">
                          <a:latin typeface="Arial" panose="020B0604020202020204"/>
                          <a:cs typeface="Arial" panose="020B0604020202020204"/>
                        </a:rPr>
                        <a:t>VeeR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3495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698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zh-CN" sz="1000" spc="-5" dirty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接收端地</a:t>
                      </a:r>
                      <a:endParaRPr lang="zh-CN" sz="1000" spc="-5" dirty="0">
                        <a:solidFill>
                          <a:schemeClr val="tx1"/>
                        </a:solidFill>
                        <a:latin typeface="Arial" panose="020B0604020202020204"/>
                        <a:cs typeface="Arial" panose="020B0604020202020204"/>
                        <a:sym typeface="+mn-ea"/>
                      </a:endParaRPr>
                    </a:p>
                  </a:txBody>
                  <a:tcPr marL="0" marR="0" marT="2032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3365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dirty="0"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spc="-5" dirty="0">
                          <a:latin typeface="Arial" panose="020B0604020202020204"/>
                          <a:cs typeface="Arial" panose="020B0604020202020204"/>
                        </a:rPr>
                        <a:t>15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32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" panose="020B0604020202020204"/>
                          <a:cs typeface="Arial" panose="020B0604020202020204"/>
                        </a:rPr>
                        <a:t>VccR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540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698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zh-CN" sz="1000" spc="-5" dirty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/>
                        </a:rPr>
                        <a:t>接收端电源</a:t>
                      </a:r>
                      <a:endParaRPr lang="zh-CN" sz="1000" spc="-5" dirty="0">
                        <a:solidFill>
                          <a:schemeClr val="tx1"/>
                        </a:solidFill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32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3365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dirty="0"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5" dirty="0">
                          <a:latin typeface="Arial" panose="020B0604020202020204"/>
                          <a:cs typeface="Arial" panose="020B0604020202020204"/>
                        </a:rPr>
                        <a:t>16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955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" panose="020B0604020202020204"/>
                          <a:cs typeface="Arial" panose="020B0604020202020204"/>
                        </a:rPr>
                        <a:t>VccT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540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698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zh-CN" sz="1000" spc="-5" dirty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/>
                        </a:rPr>
                        <a:t>发射端电源</a:t>
                      </a:r>
                      <a:endParaRPr lang="zh-CN" sz="1000" spc="-5" dirty="0">
                        <a:solidFill>
                          <a:schemeClr val="tx1"/>
                        </a:solidFill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955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spc="-5" dirty="0">
                          <a:latin typeface="Arial" panose="020B0604020202020204"/>
                          <a:cs typeface="Arial" panose="020B0604020202020204"/>
                        </a:rPr>
                        <a:t>17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32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spc="-20" dirty="0">
                          <a:latin typeface="Arial" panose="020B0604020202020204"/>
                          <a:cs typeface="Arial" panose="020B0604020202020204"/>
                        </a:rPr>
                        <a:t>VeeT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3495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698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zh-CN" sz="1000" spc="-5" dirty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发射端地</a:t>
                      </a:r>
                      <a:endParaRPr lang="zh-CN" sz="1000" spc="-5" dirty="0">
                        <a:solidFill>
                          <a:schemeClr val="tx1"/>
                        </a:solidFill>
                        <a:latin typeface="Arial" panose="020B0604020202020204"/>
                        <a:cs typeface="Arial" panose="020B0604020202020204"/>
                        <a:sym typeface="+mn-ea"/>
                      </a:endParaRPr>
                    </a:p>
                  </a:txBody>
                  <a:tcPr marL="0" marR="0" marT="2032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3365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dirty="0"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spc="-5" dirty="0">
                          <a:latin typeface="Arial" panose="020B0604020202020204"/>
                          <a:cs typeface="Arial" panose="020B0604020202020204"/>
                        </a:rPr>
                        <a:t>18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32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" panose="020B0604020202020204"/>
                          <a:cs typeface="Arial" panose="020B0604020202020204"/>
                        </a:rPr>
                        <a:t>TD+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540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698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zh-CN" sz="1000" spc="-10" dirty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/>
                        </a:rPr>
                        <a:t>发射端数据</a:t>
                      </a:r>
                      <a:endParaRPr lang="zh-CN" sz="1000" spc="-10" dirty="0">
                        <a:solidFill>
                          <a:schemeClr val="tx1"/>
                        </a:solidFill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32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5" dirty="0">
                          <a:latin typeface="Arial" panose="020B0604020202020204"/>
                          <a:cs typeface="Arial" panose="020B0604020202020204"/>
                        </a:rPr>
                        <a:t>19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955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" panose="020B0604020202020204"/>
                          <a:cs typeface="Arial" panose="020B0604020202020204"/>
                        </a:rPr>
                        <a:t>TD-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540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698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zh-CN" sz="1000" spc="-5" dirty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/>
                        </a:rPr>
                        <a:t>发射端反向数据</a:t>
                      </a:r>
                      <a:endParaRPr lang="zh-CN" sz="1000" spc="-5" dirty="0">
                        <a:solidFill>
                          <a:schemeClr val="tx1"/>
                        </a:solidFill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955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spc="-5" dirty="0">
                          <a:latin typeface="Arial" panose="020B0604020202020204"/>
                          <a:cs typeface="Arial" panose="020B0604020202020204"/>
                        </a:rPr>
                        <a:t>20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32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spc="-20" dirty="0">
                          <a:latin typeface="Arial" panose="020B0604020202020204"/>
                          <a:cs typeface="Arial" panose="020B0604020202020204"/>
                        </a:rPr>
                        <a:t>VeeT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3495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698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zh-CN" sz="1000" spc="-5" dirty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发射端地</a:t>
                      </a:r>
                      <a:endParaRPr lang="zh-CN" sz="1000" spc="-5" dirty="0">
                        <a:solidFill>
                          <a:schemeClr val="tx1"/>
                        </a:solidFill>
                        <a:latin typeface="Arial" panose="020B0604020202020204"/>
                        <a:cs typeface="Arial" panose="020B0604020202020204"/>
                        <a:sym typeface="+mn-ea"/>
                      </a:endParaRPr>
                    </a:p>
                  </a:txBody>
                  <a:tcPr marL="0" marR="0" marT="20320" marB="0" anchor="ctr" anchorCtr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3365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dirty="0"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1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7149e3d0-b402-493a-94d6-da16937fd255}"/>
  <p:tag name="TABLE_ENDDRAG_ORIGIN_RECT" val="538*51"/>
  <p:tag name="TABLE_ENDDRAG_RECT" val="28*752*538*51"/>
</p:tagLst>
</file>

<file path=ppt/tags/tag2.xml><?xml version="1.0" encoding="utf-8"?>
<p:tagLst xmlns:p="http://schemas.openxmlformats.org/presentationml/2006/main">
  <p:tag name="KSO_WM_UNIT_TABLE_BEAUTIFY" val="smartTable{102fb185-4a5f-4762-8c0c-4b1d2a292bcd}"/>
  <p:tag name="TABLE_ENDDRAG_ORIGIN_RECT" val="275*136"/>
  <p:tag name="TABLE_ENDDRAG_RECT" val="28*54*275*136"/>
</p:tagLst>
</file>

<file path=ppt/tags/tag3.xml><?xml version="1.0" encoding="utf-8"?>
<p:tagLst xmlns:p="http://schemas.openxmlformats.org/presentationml/2006/main">
  <p:tag name="KSO_WM_UNIT_TABLE_BEAUTIFY" val="smartTable{b37b2a66-c640-480d-b396-0d6aa997f38f}"/>
  <p:tag name="TABLE_ENDDRAG_ORIGIN_RECT" val="275*129"/>
  <p:tag name="TABLE_ENDDRAG_RECT" val="28*219*275*129"/>
</p:tagLst>
</file>

<file path=ppt/tags/tag4.xml><?xml version="1.0" encoding="utf-8"?>
<p:tagLst xmlns:p="http://schemas.openxmlformats.org/presentationml/2006/main">
  <p:tag name="KSO_WM_UNIT_TABLE_BEAUTIFY" val="smartTable{b7861c3d-0c1f-41ee-95cc-fdf54233a5af}"/>
  <p:tag name="TABLE_ENDDRAG_ORIGIN_RECT" val="246*136"/>
  <p:tag name="TABLE_ENDDRAG_RECT" val="320*54*246*136"/>
</p:tagLst>
</file>

<file path=ppt/tags/tag5.xml><?xml version="1.0" encoding="utf-8"?>
<p:tagLst xmlns:p="http://schemas.openxmlformats.org/presentationml/2006/main">
  <p:tag name="KSO_WM_UNIT_TABLE_BEAUTIFY" val="smartTable{93fc2933-3abb-44f5-89e2-8b2a6da6a4b5}"/>
  <p:tag name="TABLE_ENDDRAG_ORIGIN_RECT" val="273*226"/>
  <p:tag name="TABLE_ENDDRAG_RECT" val="30*361*273*226"/>
</p:tagLst>
</file>

<file path=ppt/tags/tag6.xml><?xml version="1.0" encoding="utf-8"?>
<p:tagLst xmlns:p="http://schemas.openxmlformats.org/presentationml/2006/main">
  <p:tag name="KSO_WM_UNIT_TABLE_BEAUTIFY" val="smartTable{6ed48fb6-72f8-4894-bb24-bb47ebdee2de}"/>
  <p:tag name="TABLE_ENDDRAG_ORIGIN_RECT" val="248*225"/>
  <p:tag name="TABLE_ENDDRAG_RECT" val="315*360*248*225"/>
</p:tagLst>
</file>

<file path=ppt/tags/tag7.xml><?xml version="1.0" encoding="utf-8"?>
<p:tagLst xmlns:p="http://schemas.openxmlformats.org/presentationml/2006/main">
  <p:tag name="COMMONDATA" val="eyJoZGlkIjoiNGU5YTk2NWU3OTRhNTU0YjZlNWE0ODExMjY4YzM0MTgifQ=="/>
  <p:tag name="KSO_WPP_MARK_KEY" val="f99e5205-20c0-49dd-8c13-00c8528cd56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828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1356</Words>
  <Application>WPS 演示</Application>
  <PresentationFormat>On-screen Show (4:3)</PresentationFormat>
  <Paragraphs>299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宋体</vt:lpstr>
      <vt:lpstr>Wingdings</vt:lpstr>
      <vt:lpstr>Arial</vt:lpstr>
      <vt:lpstr>Gill Sans MT</vt:lpstr>
      <vt:lpstr>Calibri</vt:lpstr>
      <vt:lpstr>微软雅黑</vt:lpstr>
      <vt:lpstr>Times New Roman</vt:lpstr>
      <vt:lpstr>Arial Unicode MS</vt:lpstr>
      <vt:lpstr>Office Theme</vt:lpstr>
      <vt:lpstr>V2801F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HG323AC-B</dc:title>
  <dc:creator/>
  <cp:lastModifiedBy>Glowworm</cp:lastModifiedBy>
  <cp:revision>20</cp:revision>
  <dcterms:created xsi:type="dcterms:W3CDTF">2022-01-19T01:54:00Z</dcterms:created>
  <dcterms:modified xsi:type="dcterms:W3CDTF">2023-05-30T06:24:54Z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1900-01-04T08:00:00Z</vt:filetime>
  </property>
  <property fmtid="{D5CDD505-2E9C-101B-9397-08002B2CF9AE}" pid="3" name="Creator">
    <vt:lpwstr>Adobe InDesign 16.3 (Macintosh)</vt:lpwstr>
  </property>
  <property fmtid="{D5CDD505-2E9C-101B-9397-08002B2CF9AE}" pid="4" name="LastSaved">
    <vt:filetime>1900-01-04T08:00:00Z</vt:filetime>
  </property>
  <property fmtid="{D5CDD505-2E9C-101B-9397-08002B2CF9AE}" pid="5" name="ICV">
    <vt:lpwstr>6EE1D345EE9B4F47B822AC159F8C86FB</vt:lpwstr>
  </property>
  <property fmtid="{D5CDD505-2E9C-101B-9397-08002B2CF9AE}" pid="6" name="KSOProductBuildVer">
    <vt:lpwstr>2052-11.1.0.14309</vt:lpwstr>
  </property>
</Properties>
</file>