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94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226"/>
      </p:cViewPr>
      <p:guideLst>
        <p:guide orient="horz" pos="2774"/>
        <p:guide pos="24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image" Target="../media/image5.emf"/><Relationship Id="rId7" Type="http://schemas.openxmlformats.org/officeDocument/2006/relationships/image" Target="../media/image4.emf"/><Relationship Id="rId6" Type="http://schemas.openxmlformats.org/officeDocument/2006/relationships/image" Target="../media/image2.svg"/><Relationship Id="rId5" Type="http://schemas.openxmlformats.org/officeDocument/2006/relationships/image" Target="../media/image3.png"/><Relationship Id="rId4" Type="http://schemas.openxmlformats.org/officeDocument/2006/relationships/hyperlink" Target="http://www.genexis.eu/" TargetMode="External"/><Relationship Id="rId31" Type="http://schemas.openxmlformats.org/officeDocument/2006/relationships/slideLayout" Target="../slideLayouts/slideLayout3.xml"/><Relationship Id="rId30" Type="http://schemas.openxmlformats.org/officeDocument/2006/relationships/image" Target="../media/image8.svg"/><Relationship Id="rId3" Type="http://schemas.openxmlformats.org/officeDocument/2006/relationships/image" Target="../media/image2.png"/><Relationship Id="rId29" Type="http://schemas.openxmlformats.org/officeDocument/2006/relationships/image" Target="../media/image12.png"/><Relationship Id="rId28" Type="http://schemas.openxmlformats.org/officeDocument/2006/relationships/image" Target="../media/image7.svg"/><Relationship Id="rId27" Type="http://schemas.openxmlformats.org/officeDocument/2006/relationships/image" Target="../media/image11.png"/><Relationship Id="rId26" Type="http://schemas.openxmlformats.org/officeDocument/2006/relationships/tags" Target="../tags/tag9.xml"/><Relationship Id="rId25" Type="http://schemas.openxmlformats.org/officeDocument/2006/relationships/tags" Target="../tags/tag8.xml"/><Relationship Id="rId24" Type="http://schemas.openxmlformats.org/officeDocument/2006/relationships/image" Target="../media/image10.png"/><Relationship Id="rId23" Type="http://schemas.openxmlformats.org/officeDocument/2006/relationships/tags" Target="../tags/tag7.xml"/><Relationship Id="rId22" Type="http://schemas.openxmlformats.org/officeDocument/2006/relationships/image" Target="../media/image6.svg"/><Relationship Id="rId21" Type="http://schemas.openxmlformats.org/officeDocument/2006/relationships/image" Target="../media/image9.png"/><Relationship Id="rId20" Type="http://schemas.openxmlformats.org/officeDocument/2006/relationships/tags" Target="../tags/tag6.xml"/><Relationship Id="rId2" Type="http://schemas.openxmlformats.org/officeDocument/2006/relationships/image" Target="../media/image1.svg"/><Relationship Id="rId19" Type="http://schemas.openxmlformats.org/officeDocument/2006/relationships/image" Target="../media/image5.svg"/><Relationship Id="rId18" Type="http://schemas.openxmlformats.org/officeDocument/2006/relationships/image" Target="../media/image8.png"/><Relationship Id="rId17" Type="http://schemas.openxmlformats.org/officeDocument/2006/relationships/tags" Target="../tags/tag5.xml"/><Relationship Id="rId16" Type="http://schemas.openxmlformats.org/officeDocument/2006/relationships/tags" Target="../tags/tag4.xml"/><Relationship Id="rId15" Type="http://schemas.openxmlformats.org/officeDocument/2006/relationships/image" Target="../media/image4.svg"/><Relationship Id="rId14" Type="http://schemas.openxmlformats.org/officeDocument/2006/relationships/image" Target="../media/image7.png"/><Relationship Id="rId13" Type="http://schemas.openxmlformats.org/officeDocument/2006/relationships/tags" Target="../tags/tag3.xml"/><Relationship Id="rId12" Type="http://schemas.openxmlformats.org/officeDocument/2006/relationships/image" Target="../media/image3.svg"/><Relationship Id="rId11" Type="http://schemas.openxmlformats.org/officeDocument/2006/relationships/image" Target="../media/image6.png"/><Relationship Id="rId10" Type="http://schemas.openxmlformats.org/officeDocument/2006/relationships/tags" Target="../tags/tag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639185"/>
            <a:ext cx="355282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V2808-8GL</a:t>
            </a:r>
            <a:endParaRPr lang="en-US" sz="2400" spc="-185" dirty="0" smtClean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909060"/>
            <a:ext cx="3994780" cy="3111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1*XPON+</a:t>
            </a:r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8</a:t>
            </a:r>
            <a:r>
              <a:rPr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</a:t>
            </a: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 MDU</a:t>
            </a:r>
            <a:endParaRPr lang="en-US" sz="1200" dirty="0" smtClean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48310" y="4404995"/>
            <a:ext cx="1002030" cy="222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zh-CN"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关键特性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358775" y="705675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zh-CN" sz="1000" b="1" spc="-5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Gill Sans MT" panose="020B0502020104020203"/>
                <a:sym typeface="+mn-ea"/>
              </a:rPr>
              <a:t>产品应用图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4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8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3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4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4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2885" y="5139690"/>
            <a:ext cx="12687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XPON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双模式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zh-CN" alt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自适应</a:t>
            </a:r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EPON/GPON</a:t>
            </a:r>
            <a:endParaRPr lang="zh-CN" altLang="en-US" sz="80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30070" y="5178425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检测非法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ONU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37255" y="527050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防火墙</a:t>
            </a:r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44440" y="5217795"/>
            <a:ext cx="1268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800">
                <a:latin typeface="Arial" panose="020B0604020202020204" pitchFamily="34" charset="0"/>
                <a:cs typeface="Arial" panose="020B0604020202020204" pitchFamily="34" charset="0"/>
              </a:rPr>
              <a:t>工作温度范围广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-10℃～+50℃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/>
          <p:cNvSpPr txBox="1"/>
          <p:nvPr/>
        </p:nvSpPr>
        <p:spPr>
          <a:xfrm>
            <a:off x="414020" y="5708015"/>
            <a:ext cx="6803390" cy="9163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zh-CN" sz="1000" b="1" spc="-25" dirty="0">
                <a:solidFill>
                  <a:srgbClr val="F06449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产品简介</a:t>
            </a: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V2808-8GL(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XPON 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8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GE 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MDU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)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是一款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专为满足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固定网络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运营商对FTTO（办公）、FTTD（桌面）、FTTH（家庭）、SOHO宽带接入、视频监控等的需求而设计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的接入设备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ONU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基于高性能解决芯片方案，支持其它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Layer 2/Layer 3 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功能，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电信级FTTH应用提供数据业务。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U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具有高可靠性，可以应用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于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温度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范围很广的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环境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，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并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且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具有强大的防火墙功能，易于管理和维护。它可以对各种数据业务提供QoS保证。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这款</a:t>
            </a:r>
            <a:r>
              <a:rPr lang="en-US" alt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ONT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符合IEEE802.3ah和ITU-T G.984等</a:t>
            </a:r>
            <a:r>
              <a:rPr lang="zh-CN"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一系列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国际技术标准。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07770" y="890714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图片 6" descr="32313536313031373b32313536313032383bb1cabcc7b1beb5e7c4d4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5145405" y="9092565"/>
            <a:ext cx="407670" cy="389890"/>
          </a:xfrm>
          <a:prstGeom prst="rect">
            <a:avLst/>
          </a:prstGeom>
        </p:spPr>
      </p:pic>
      <p:sp>
        <p:nvSpPr>
          <p:cNvPr id="22" name="object 28"/>
          <p:cNvSpPr/>
          <p:nvPr/>
        </p:nvSpPr>
        <p:spPr>
          <a:xfrm flipH="1">
            <a:off x="3272155" y="7686675"/>
            <a:ext cx="2615565" cy="2026285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 flipH="1">
            <a:off x="4481830" y="8596630"/>
            <a:ext cx="487680" cy="3886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5119370" y="890206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IP</a:t>
            </a:r>
            <a:r>
              <a:rPr lang="zh-CN" altLang="en-US" sz="1000">
                <a:solidFill>
                  <a:srgbClr val="808080"/>
                </a:solidFill>
                <a:sym typeface="+mn-ea"/>
              </a:rPr>
              <a:t>电视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4935220" y="939228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808080"/>
                </a:solidFill>
                <a:sym typeface="+mn-ea"/>
              </a:rPr>
              <a:t>电脑</a:t>
            </a:r>
            <a:endParaRPr lang="zh-CN" altLang="en-US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7" name="Line 129"/>
          <p:cNvSpPr>
            <a:spLocks noChangeShapeType="1"/>
          </p:cNvSpPr>
          <p:nvPr/>
        </p:nvSpPr>
        <p:spPr bwMode="auto">
          <a:xfrm flipH="1" flipV="1">
            <a:off x="4481195" y="9063355"/>
            <a:ext cx="698500" cy="2235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flipH="1">
            <a:off x="3437255" y="8613140"/>
            <a:ext cx="11798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chemeClr val="tx1"/>
                </a:solidFill>
                <a:sym typeface="+mn-ea"/>
              </a:rPr>
              <a:t>V2808-8GL</a:t>
            </a:r>
            <a:endParaRPr lang="en-US" altLang="zh-CN" sz="100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1328420" y="8071485"/>
            <a:ext cx="2282190" cy="1403350"/>
            <a:chOff x="6872" y="12672"/>
            <a:chExt cx="3760" cy="2210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7" cstate="screen"/>
            <a:stretch>
              <a:fillRect/>
            </a:stretch>
          </p:blipFill>
          <p:spPr>
            <a:xfrm>
              <a:off x="9563" y="13854"/>
              <a:ext cx="552" cy="595"/>
            </a:xfrm>
            <a:prstGeom prst="rect">
              <a:avLst/>
            </a:prstGeom>
          </p:spPr>
        </p:pic>
        <p:cxnSp>
          <p:nvCxnSpPr>
            <p:cNvPr id="55" name="直接连接符 54"/>
            <p:cNvCxnSpPr/>
            <p:nvPr/>
          </p:nvCxnSpPr>
          <p:spPr bwMode="auto">
            <a:xfrm flipH="1">
              <a:off x="6872" y="14315"/>
              <a:ext cx="2693" cy="0"/>
            </a:xfrm>
            <a:prstGeom prst="line">
              <a:avLst/>
            </a:prstGeom>
            <a:noFill/>
            <a:ln w="12700" cap="flat" cmpd="sng" algn="ctr">
              <a:solidFill>
                <a:srgbClr val="FF6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8052" y="14496"/>
              <a:ext cx="1229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000">
                  <a:solidFill>
                    <a:srgbClr val="808080"/>
                  </a:solidFill>
                  <a:sym typeface="+mn-ea"/>
                </a:rPr>
                <a:t>分光器</a:t>
              </a:r>
              <a:endParaRPr lang="zh-CN" altLang="en-US" sz="1000">
                <a:solidFill>
                  <a:srgbClr val="808080"/>
                </a:solidFill>
                <a:sym typeface="+mn-ea"/>
              </a:endParaRPr>
            </a:p>
          </p:txBody>
        </p:sp>
        <p:grpSp>
          <p:nvGrpSpPr>
            <p:cNvPr id="57" name="组合 251"/>
            <p:cNvGrpSpPr/>
            <p:nvPr/>
          </p:nvGrpSpPr>
          <p:grpSpPr bwMode="auto">
            <a:xfrm rot="0">
              <a:off x="9111" y="12672"/>
              <a:ext cx="1521" cy="930"/>
              <a:chOff x="1240776" y="1956725"/>
              <a:chExt cx="896599" cy="422048"/>
            </a:xfrm>
          </p:grpSpPr>
          <p:grpSp>
            <p:nvGrpSpPr>
              <p:cNvPr id="58" name="Group 203"/>
              <p:cNvGrpSpPr/>
              <p:nvPr/>
            </p:nvGrpSpPr>
            <p:grpSpPr bwMode="auto">
              <a:xfrm>
                <a:off x="1240776" y="1956725"/>
                <a:ext cx="896599" cy="422048"/>
                <a:chOff x="1196" y="371"/>
                <a:chExt cx="783" cy="592"/>
              </a:xfrm>
            </p:grpSpPr>
            <p:sp>
              <p:nvSpPr>
                <p:cNvPr id="59" name="Freeform 204"/>
                <p:cNvSpPr>
                  <a:spLocks noEditPoints="1"/>
                </p:cNvSpPr>
                <p:nvPr/>
              </p:nvSpPr>
              <p:spPr bwMode="auto">
                <a:xfrm>
                  <a:off x="1196" y="371"/>
                  <a:ext cx="704" cy="489"/>
                </a:xfrm>
                <a:custGeom>
                  <a:avLst/>
                  <a:gdLst>
                    <a:gd name="T0" fmla="*/ 895 w 390"/>
                    <a:gd name="T1" fmla="*/ 153 h 317"/>
                    <a:gd name="T2" fmla="*/ 525 w 390"/>
                    <a:gd name="T3" fmla="*/ 93 h 317"/>
                    <a:gd name="T4" fmla="*/ 280 w 390"/>
                    <a:gd name="T5" fmla="*/ 253 h 317"/>
                    <a:gd name="T6" fmla="*/ 361 w 390"/>
                    <a:gd name="T7" fmla="*/ 508 h 317"/>
                    <a:gd name="T8" fmla="*/ 713 w 390"/>
                    <a:gd name="T9" fmla="*/ 575 h 317"/>
                    <a:gd name="T10" fmla="*/ 1000 w 390"/>
                    <a:gd name="T11" fmla="*/ 398 h 317"/>
                    <a:gd name="T12" fmla="*/ 895 w 390"/>
                    <a:gd name="T13" fmla="*/ 153 h 317"/>
                    <a:gd name="T14" fmla="*/ 939 w 390"/>
                    <a:gd name="T15" fmla="*/ 376 h 317"/>
                    <a:gd name="T16" fmla="*/ 681 w 390"/>
                    <a:gd name="T17" fmla="*/ 540 h 317"/>
                    <a:gd name="T18" fmla="*/ 361 w 390"/>
                    <a:gd name="T19" fmla="*/ 477 h 317"/>
                    <a:gd name="T20" fmla="*/ 292 w 390"/>
                    <a:gd name="T21" fmla="*/ 247 h 317"/>
                    <a:gd name="T22" fmla="*/ 511 w 390"/>
                    <a:gd name="T23" fmla="*/ 105 h 317"/>
                    <a:gd name="T24" fmla="*/ 850 w 390"/>
                    <a:gd name="T25" fmla="*/ 159 h 317"/>
                    <a:gd name="T26" fmla="*/ 939 w 390"/>
                    <a:gd name="T27" fmla="*/ 376 h 3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390" h="317">
                      <a:moveTo>
                        <a:pt x="275" y="64"/>
                      </a:moveTo>
                      <a:cubicBezTo>
                        <a:pt x="252" y="0"/>
                        <a:pt x="213" y="12"/>
                        <a:pt x="161" y="39"/>
                      </a:cubicBezTo>
                      <a:cubicBezTo>
                        <a:pt x="65" y="33"/>
                        <a:pt x="86" y="106"/>
                        <a:pt x="86" y="106"/>
                      </a:cubicBezTo>
                      <a:cubicBezTo>
                        <a:pt x="0" y="190"/>
                        <a:pt x="111" y="213"/>
                        <a:pt x="111" y="213"/>
                      </a:cubicBezTo>
                      <a:cubicBezTo>
                        <a:pt x="140" y="317"/>
                        <a:pt x="219" y="242"/>
                        <a:pt x="219" y="242"/>
                      </a:cubicBezTo>
                      <a:cubicBezTo>
                        <a:pt x="325" y="275"/>
                        <a:pt x="307" y="167"/>
                        <a:pt x="307" y="167"/>
                      </a:cubicBezTo>
                      <a:cubicBezTo>
                        <a:pt x="390" y="98"/>
                        <a:pt x="275" y="64"/>
                        <a:pt x="275" y="64"/>
                      </a:cubicBezTo>
                      <a:close/>
                      <a:moveTo>
                        <a:pt x="288" y="158"/>
                      </a:moveTo>
                      <a:cubicBezTo>
                        <a:pt x="288" y="158"/>
                        <a:pt x="307" y="257"/>
                        <a:pt x="209" y="227"/>
                      </a:cubicBezTo>
                      <a:cubicBezTo>
                        <a:pt x="209" y="227"/>
                        <a:pt x="136" y="294"/>
                        <a:pt x="111" y="200"/>
                      </a:cubicBezTo>
                      <a:cubicBezTo>
                        <a:pt x="111" y="200"/>
                        <a:pt x="11" y="179"/>
                        <a:pt x="90" y="104"/>
                      </a:cubicBezTo>
                      <a:cubicBezTo>
                        <a:pt x="90" y="104"/>
                        <a:pt x="69" y="39"/>
                        <a:pt x="157" y="44"/>
                      </a:cubicBezTo>
                      <a:cubicBezTo>
                        <a:pt x="202" y="18"/>
                        <a:pt x="238" y="8"/>
                        <a:pt x="261" y="67"/>
                      </a:cubicBezTo>
                      <a:cubicBezTo>
                        <a:pt x="261" y="67"/>
                        <a:pt x="363" y="96"/>
                        <a:pt x="288" y="158"/>
                      </a:cubicBezTo>
                      <a:close/>
                    </a:path>
                  </a:pathLst>
                </a:custGeom>
                <a:solidFill>
                  <a:srgbClr val="5D7695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0" name="Freeform 205"/>
                <p:cNvSpPr/>
                <p:nvPr/>
              </p:nvSpPr>
              <p:spPr bwMode="auto">
                <a:xfrm>
                  <a:off x="1212" y="387"/>
                  <a:ext cx="767" cy="576"/>
                </a:xfrm>
                <a:custGeom>
                  <a:avLst/>
                  <a:gdLst>
                    <a:gd name="T0" fmla="*/ 1169 w 357"/>
                    <a:gd name="T1" fmla="*/ 236 h 288"/>
                    <a:gd name="T2" fmla="*/ 1298 w 357"/>
                    <a:gd name="T3" fmla="*/ 604 h 288"/>
                    <a:gd name="T4" fmla="*/ 928 w 357"/>
                    <a:gd name="T5" fmla="*/ 884 h 288"/>
                    <a:gd name="T6" fmla="*/ 466 w 357"/>
                    <a:gd name="T7" fmla="*/ 772 h 288"/>
                    <a:gd name="T8" fmla="*/ 370 w 357"/>
                    <a:gd name="T9" fmla="*/ 384 h 288"/>
                    <a:gd name="T10" fmla="*/ 683 w 357"/>
                    <a:gd name="T11" fmla="*/ 140 h 288"/>
                    <a:gd name="T12" fmla="*/ 1169 w 357"/>
                    <a:gd name="T13" fmla="*/ 236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57" h="288">
                      <a:moveTo>
                        <a:pt x="253" y="59"/>
                      </a:moveTo>
                      <a:cubicBezTo>
                        <a:pt x="253" y="59"/>
                        <a:pt x="357" y="88"/>
                        <a:pt x="281" y="151"/>
                      </a:cubicBezTo>
                      <a:cubicBezTo>
                        <a:pt x="281" y="151"/>
                        <a:pt x="300" y="250"/>
                        <a:pt x="201" y="221"/>
                      </a:cubicBezTo>
                      <a:cubicBezTo>
                        <a:pt x="201" y="221"/>
                        <a:pt x="127" y="288"/>
                        <a:pt x="101" y="193"/>
                      </a:cubicBezTo>
                      <a:cubicBezTo>
                        <a:pt x="101" y="193"/>
                        <a:pt x="0" y="172"/>
                        <a:pt x="80" y="96"/>
                      </a:cubicBezTo>
                      <a:cubicBezTo>
                        <a:pt x="80" y="96"/>
                        <a:pt x="59" y="31"/>
                        <a:pt x="148" y="35"/>
                      </a:cubicBezTo>
                      <a:cubicBezTo>
                        <a:pt x="194" y="10"/>
                        <a:pt x="230" y="0"/>
                        <a:pt x="253" y="59"/>
                      </a:cubicBezTo>
                    </a:path>
                  </a:pathLst>
                </a:custGeom>
                <a:solidFill>
                  <a:srgbClr val="006699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1" name="Freeform 209"/>
                <p:cNvSpPr/>
                <p:nvPr/>
              </p:nvSpPr>
              <p:spPr bwMode="auto">
                <a:xfrm>
                  <a:off x="1634" y="513"/>
                  <a:ext cx="12" cy="20"/>
                </a:xfrm>
                <a:custGeom>
                  <a:avLst/>
                  <a:gdLst>
                    <a:gd name="T0" fmla="*/ 8 w 6"/>
                    <a:gd name="T1" fmla="*/ 36 h 10"/>
                    <a:gd name="T2" fmla="*/ 4 w 6"/>
                    <a:gd name="T3" fmla="*/ 36 h 10"/>
                    <a:gd name="T4" fmla="*/ 0 w 6"/>
                    <a:gd name="T5" fmla="*/ 32 h 10"/>
                    <a:gd name="T6" fmla="*/ 12 w 6"/>
                    <a:gd name="T7" fmla="*/ 4 h 10"/>
                    <a:gd name="T8" fmla="*/ 20 w 6"/>
                    <a:gd name="T9" fmla="*/ 4 h 10"/>
                    <a:gd name="T10" fmla="*/ 24 w 6"/>
                    <a:gd name="T11" fmla="*/ 8 h 10"/>
                    <a:gd name="T12" fmla="*/ 8 w 6"/>
                    <a:gd name="T13" fmla="*/ 3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0">
                      <a:moveTo>
                        <a:pt x="2" y="9"/>
                      </a:move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0" y="8"/>
                        <a:pt x="0" y="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4" y="0"/>
                        <a:pt x="5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D3DBE4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</p:grpSp>
          <p:sp>
            <p:nvSpPr>
              <p:cNvPr id="63" name="TextBox 253"/>
              <p:cNvSpPr txBox="1">
                <a:spLocks noChangeArrowheads="1"/>
              </p:cNvSpPr>
              <p:nvPr/>
            </p:nvSpPr>
            <p:spPr bwMode="auto">
              <a:xfrm>
                <a:off x="1269282" y="2059287"/>
                <a:ext cx="818326" cy="1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9pPr>
              </a:lstStyle>
              <a:p>
                <a:pPr algn="ctr" eaLnBrk="1" hangingPunct="1">
                  <a:buNone/>
                </a:pPr>
                <a:r>
                  <a:rPr lang="en-US" altLang="zh-CN" sz="9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Internet</a:t>
                </a:r>
                <a:endParaRPr lang="en-US" altLang="zh-CN" sz="9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66" name="直接连接符 65"/>
            <p:cNvCxnSpPr>
              <a:endCxn id="51" idx="0"/>
            </p:cNvCxnSpPr>
            <p:nvPr/>
          </p:nvCxnSpPr>
          <p:spPr bwMode="auto">
            <a:xfrm flipH="1">
              <a:off x="9839" y="13394"/>
              <a:ext cx="10" cy="46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8" name="图片 67"/>
            <p:cNvPicPr>
              <a:picLocks noChangeAspect="1"/>
            </p:cNvPicPr>
            <p:nvPr/>
          </p:nvPicPr>
          <p:blipFill>
            <a:blip r:embed="rId8" cstate="screen"/>
            <a:stretch>
              <a:fillRect/>
            </a:stretch>
          </p:blipFill>
          <p:spPr>
            <a:xfrm>
              <a:off x="8573" y="14119"/>
              <a:ext cx="346" cy="387"/>
            </a:xfrm>
            <a:prstGeom prst="rect">
              <a:avLst/>
            </a:prstGeom>
          </p:spPr>
        </p:pic>
      </p:grpSp>
      <p:grpSp>
        <p:nvGrpSpPr>
          <p:cNvPr id="45" name="组合 44"/>
          <p:cNvGrpSpPr/>
          <p:nvPr/>
        </p:nvGrpSpPr>
        <p:grpSpPr>
          <a:xfrm>
            <a:off x="5415090" y="4652645"/>
            <a:ext cx="504190" cy="504190"/>
            <a:chOff x="6233" y="7420"/>
            <a:chExt cx="794" cy="794"/>
          </a:xfrm>
        </p:grpSpPr>
        <p:sp>
          <p:nvSpPr>
            <p:cNvPr id="2" name="椭圆 1"/>
            <p:cNvSpPr/>
            <p:nvPr>
              <p:custDataLst>
                <p:tags r:id="rId9"/>
              </p:custDataLst>
            </p:nvPr>
          </p:nvSpPr>
          <p:spPr>
            <a:xfrm>
              <a:off x="6233" y="7420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9" name="图片 48" descr="温度计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348" y="7535"/>
              <a:ext cx="563" cy="563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2223580" y="4652645"/>
            <a:ext cx="504190" cy="504190"/>
            <a:chOff x="3526" y="7372"/>
            <a:chExt cx="794" cy="794"/>
          </a:xfrm>
        </p:grpSpPr>
        <p:pic>
          <p:nvPicPr>
            <p:cNvPr id="37" name="图片 36" descr="32303236373536353b32303238363432333bcad6b5e7cdb2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3627" y="7473"/>
              <a:ext cx="592" cy="592"/>
            </a:xfrm>
            <a:prstGeom prst="rect">
              <a:avLst/>
            </a:prstGeom>
          </p:spPr>
        </p:pic>
        <p:sp>
          <p:nvSpPr>
            <p:cNvPr id="40" name="椭圆 39"/>
            <p:cNvSpPr/>
            <p:nvPr>
              <p:custDataLst>
                <p:tags r:id="rId16"/>
              </p:custDataLst>
            </p:nvPr>
          </p:nvSpPr>
          <p:spPr>
            <a:xfrm>
              <a:off x="3526" y="7372"/>
              <a:ext cx="794" cy="79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35" name="图形 7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28015" y="4652645"/>
            <a:ext cx="504000" cy="50400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3819335" y="4652645"/>
            <a:ext cx="504190" cy="504190"/>
            <a:chOff x="6021" y="7455"/>
            <a:chExt cx="794" cy="794"/>
          </a:xfrm>
        </p:grpSpPr>
        <p:sp>
          <p:nvSpPr>
            <p:cNvPr id="21" name="椭圆 20"/>
            <p:cNvSpPr/>
            <p:nvPr>
              <p:custDataLst>
                <p:tags r:id="rId20"/>
              </p:custDataLst>
            </p:nvPr>
          </p:nvSpPr>
          <p:spPr>
            <a:xfrm>
              <a:off x="6021" y="7455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0" name="图片 29" descr="盾牌和锁"/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6106" y="7540"/>
              <a:ext cx="624" cy="624"/>
            </a:xfrm>
            <a:prstGeom prst="rect">
              <a:avLst/>
            </a:prstGeom>
          </p:spPr>
        </p:pic>
      </p:grpSp>
      <p:pic>
        <p:nvPicPr>
          <p:cNvPr id="12" name="图片 2" descr="GPU080-8GL-轴测图2-new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1122998" y="1431608"/>
            <a:ext cx="5488305" cy="2185035"/>
          </a:xfrm>
          <a:prstGeom prst="rect">
            <a:avLst/>
          </a:prstGeom>
        </p:spPr>
      </p:pic>
      <p:pic>
        <p:nvPicPr>
          <p:cNvPr id="14" name="图片 2" descr="GPU080-8GL-轴测图2-new"/>
          <p:cNvPicPr>
            <a:picLocks noChangeAspect="1"/>
          </p:cNvPicPr>
          <p:nvPr>
            <p:custDataLst>
              <p:tags r:id="rId25"/>
            </p:custDataLst>
          </p:nvPr>
        </p:nvPicPr>
        <p:blipFill>
          <a:blip r:embed="rId24"/>
          <a:stretch>
            <a:fillRect/>
          </a:stretch>
        </p:blipFill>
        <p:spPr>
          <a:xfrm>
            <a:off x="3373120" y="8856980"/>
            <a:ext cx="1219835" cy="485775"/>
          </a:xfrm>
          <a:prstGeom prst="rect">
            <a:avLst/>
          </a:prstGeom>
        </p:spPr>
      </p:pic>
      <p:sp>
        <p:nvSpPr>
          <p:cNvPr id="18" name="Line 12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106035" y="8587105"/>
            <a:ext cx="74295" cy="1397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 flipH="1">
            <a:off x="5123180" y="8613140"/>
            <a:ext cx="394970" cy="377190"/>
          </a:xfrm>
          <a:prstGeom prst="rect">
            <a:avLst/>
          </a:prstGeom>
        </p:spPr>
      </p:pic>
      <p:pic>
        <p:nvPicPr>
          <p:cNvPr id="16" name="图片 15" descr="3b32313535303035343bd6c7c4dcb5e7cad3bbfab6a5bad0bcb0d2a3bfd8c6f7"/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4935220" y="8333105"/>
            <a:ext cx="349885" cy="349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55484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513965"/>
                <a:gridCol w="2703830"/>
              </a:tblGrid>
              <a:tr h="3270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</a:t>
                      </a:r>
                      <a:r>
                        <a:rPr lang="zh-CN" sz="1000" spc="25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名称</a:t>
                      </a:r>
                      <a:endParaRPr lang="zh-CN" sz="1000" spc="25" dirty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zh-CN" sz="1000" spc="25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产品描述</a:t>
                      </a:r>
                      <a:endParaRPr lang="zh-CN" sz="1000" spc="25" dirty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lang="zh-CN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配件信息</a:t>
                      </a:r>
                      <a:endParaRPr lang="zh-CN" sz="1000" dirty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V2808-8GL</a:t>
                      </a:r>
                      <a:endParaRPr lang="en-US" altLang="zh-CN" sz="1000" dirty="0" smtClean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8*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000" dirty="0" smtClean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</a:t>
                      </a:r>
                      <a:r>
                        <a:rPr lang="zh-CN" altLang="en-US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电源适配器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: DC12V/1A</a:t>
                      </a:r>
                      <a:endParaRPr lang="en-US" altLang="zh-CN" sz="1000" dirty="0">
                        <a:solidFill>
                          <a:srgbClr val="414042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zh-CN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官网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</a:t>
            </a:r>
            <a:r>
              <a:rPr lang="zh-CN" alt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电子邮件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140" y="663444"/>
          <a:ext cx="348073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2733970"/>
              </a:tblGrid>
              <a:tr h="21209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产品尺寸</a:t>
                      </a:r>
                      <a:endParaRPr lang="zh-CN" sz="900" b="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205*125*28mm(L×W×H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净重</a:t>
                      </a:r>
                      <a:endParaRPr sz="900" b="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NA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运行状态</a:t>
                      </a:r>
                      <a:endParaRPr lang="zh-CN" sz="900" b="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-10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5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环境湿度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90% (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储存状态</a:t>
                      </a:r>
                      <a:endParaRPr lang="zh-CN" sz="90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储存温度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-30 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70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储存湿度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~ 90%  (</a:t>
                      </a:r>
                      <a:r>
                        <a:rPr sz="90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非冷凝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</a:t>
                      </a:r>
                      <a:endParaRPr lang="zh-CN" sz="90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DC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12V,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1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lang="zh-CN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外部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AC-DC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电源</a:t>
                      </a:r>
                      <a:r>
                        <a:rPr lang="zh-CN" altLang="en-US" sz="900" spc="1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适配器</a:t>
                      </a:r>
                      <a:endParaRPr lang="zh-CN" altLang="en-US" sz="900" spc="1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电源功率</a:t>
                      </a:r>
                      <a:endParaRPr lang="zh-CN" sz="90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zh-CN" altLang="en-US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接口</a:t>
                      </a:r>
                      <a:endParaRPr lang="zh-CN" altLang="en-US" sz="90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8*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GE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,1*CONSOLE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zh-CN" sz="90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指示灯</a:t>
                      </a:r>
                      <a:endParaRPr lang="zh-CN" sz="90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Power, PON, LOS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SYS,LAN1-8</a:t>
                      </a:r>
                      <a:endParaRPr 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379436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361022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硬件</a:t>
            </a: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参数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4603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8140" y="3414395"/>
          <a:ext cx="3486150" cy="1882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310"/>
                <a:gridCol w="2656840"/>
              </a:tblGrid>
              <a:tr h="130556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lang="zh-CN" sz="900" spc="-3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lang="zh-CN" sz="900" b="0" spc="-3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1个XPON端口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EPON PX20+和GPON Class B+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SC单模，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光接口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2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SC/UPC</a:t>
                      </a:r>
                      <a:r>
                        <a:rPr lang="zh-CN" sz="900" spc="2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连接器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发射光功率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0～+4dBm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接收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灵敏度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-27dBm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过载光功率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-3dBm(EPON)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或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 -8dBm(GPON)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传输距离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20KM</a:t>
                      </a:r>
                      <a:endParaRPr sz="900" spc="15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光波波长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: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上行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1310nm, 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下行</a:t>
                      </a: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1490nm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</a:t>
                      </a:r>
                      <a:r>
                        <a:rPr lang="zh-CN" altLang="en-US" sz="9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lang="zh-CN" altLang="en-US" sz="900" spc="-3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8*GE,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自适应以太网接口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,RJ45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连接器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8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CONSOLE</a:t>
                      </a:r>
                      <a:r>
                        <a:rPr lang="zh-CN" altLang="en-US" sz="900" spc="-3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端口</a:t>
                      </a:r>
                      <a:endParaRPr lang="zh-CN" altLang="en-US" sz="900" spc="-3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用于管理ONU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串口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58140" y="3095625"/>
            <a:ext cx="3499485" cy="306705"/>
            <a:chOff x="532" y="5079"/>
            <a:chExt cx="5511" cy="483"/>
          </a:xfrm>
        </p:grpSpPr>
        <p:sp>
          <p:nvSpPr>
            <p:cNvPr id="13" name="圆角矩形 12"/>
            <p:cNvSpPr/>
            <p:nvPr/>
          </p:nvSpPr>
          <p:spPr>
            <a:xfrm>
              <a:off x="532" y="5121"/>
              <a:ext cx="5511" cy="42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2" y="5079"/>
              <a:ext cx="1408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sz="14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端口参数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00" y="5255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3840" y="687070"/>
          <a:ext cx="3413760" cy="5848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00325"/>
              </a:tblGrid>
              <a:tr h="1094105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基础</a:t>
                      </a:r>
                      <a:r>
                        <a:rPr lang="zh-CN" altLang="en-US" sz="90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MPCP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发现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&amp;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注册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Mac+Loid </a:t>
                      </a:r>
                      <a:r>
                        <a:rPr lang="zh-CN" altLang="en-US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身份验证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支持三重搅动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(Triple Churning)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DBA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带宽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支持自动检测、自动配置和自动固件升级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SN/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Loid+Psw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身份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验证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537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支持断电告警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Dying Gasp)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端口连接丢失告警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(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Eth Port Los)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65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支持端口速率限制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支持环路检测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支持流量控制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支持风暴控制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91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VLAN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tag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transparent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VLAN trunk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 1:1 translation </a:t>
                      </a:r>
                      <a:r>
                        <a:rPr lang="zh-CN" altLang="fr-FR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(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最大8个vlan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组播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IGMPv1/v2/Snooping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vlan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支持最大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64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个组播组</a:t>
                      </a:r>
                      <a:endParaRPr lang="zh-CN" altLang="en-US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07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个队列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SP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WRR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IPv4/IPv6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DHCP/PPPOE/Static IP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静态路由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管理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zh-CN" sz="900" b="0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CTC OAM 2.0 </a:t>
                      </a: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和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2.1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ITU-T 984.x OMCI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WEB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TELNET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CLI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highlight>
                          <a:srgbClr val="000000">
                            <a:alpha val="0"/>
                          </a:srgbClr>
                        </a:highlight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6966" y="393569"/>
            <a:ext cx="34178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7471" y="387855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功能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数据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2851" y="487208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37820" y="5660390"/>
          <a:ext cx="3503295" cy="1149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7245"/>
                <a:gridCol w="2686050"/>
              </a:tblGrid>
              <a:tr h="3009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XPON 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模块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双模式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, </a:t>
                      </a:r>
                      <a:r>
                        <a:rPr lang="zh-CN" alt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自动接入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EPON/GPON OLT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连接模式</a:t>
                      </a:r>
                      <a:endParaRPr lang="zh-CN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支持桥接和路由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模式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异常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保护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支持检测非法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ONU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防火墙</a:t>
                      </a:r>
                      <a:r>
                        <a:rPr lang="zh-CN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功能</a:t>
                      </a:r>
                      <a:endParaRPr lang="zh-CN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支持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DDOS, 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基于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ACL/MAC/URL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的</a:t>
                      </a:r>
                      <a:r>
                        <a:rPr lang="zh-CN" alt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过滤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635" y="5380990"/>
            <a:ext cx="3501056" cy="306705"/>
            <a:chOff x="532" y="8364"/>
            <a:chExt cx="5481" cy="483"/>
          </a:xfrm>
        </p:grpSpPr>
        <p:sp>
          <p:nvSpPr>
            <p:cNvPr id="23" name="圆角矩形 22"/>
            <p:cNvSpPr/>
            <p:nvPr/>
          </p:nvSpPr>
          <p:spPr>
            <a:xfrm>
              <a:off x="532" y="8373"/>
              <a:ext cx="5481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95" y="8364"/>
              <a:ext cx="206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功能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数据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83" y="8521"/>
              <a:ext cx="173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 userDrawn="1"/>
        </p:nvSpPr>
        <p:spPr>
          <a:xfrm>
            <a:off x="-508000" y="1420812"/>
            <a:ext cx="3098800" cy="368300"/>
          </a:xfrm>
          <a:prstGeom prst="rect">
            <a:avLst/>
          </a:prstGeom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6289e29d-26c3-4afb-bac6-66195086ab8e}"/>
  <p:tag name="TABLE_ENDDRAG_ORIGIN_RECT" val="538*51"/>
  <p:tag name="TABLE_ENDDRAG_RECT" val="28*752*538*51"/>
</p:tagLst>
</file>

<file path=ppt/tags/tag11.xml><?xml version="1.0" encoding="utf-8"?>
<p:tagLst xmlns:p="http://schemas.openxmlformats.org/presentationml/2006/main">
  <p:tag name="KSO_WM_UNIT_TABLE_BEAUTIFY" val="smartTable{daeca758-9e0b-4c78-a575-e2318d2cd2a7}"/>
</p:tagLst>
</file>

<file path=ppt/tags/tag12.xml><?xml version="1.0" encoding="utf-8"?>
<p:tagLst xmlns:p="http://schemas.openxmlformats.org/presentationml/2006/main">
  <p:tag name="KSO_WM_UNIT_TABLE_BEAUTIFY" val="smartTable{a8361479-a4ec-4682-a579-1a9897ab19fc}"/>
  <p:tag name="TABLE_ENDDRAG_ORIGIN_RECT" val="274*118"/>
  <p:tag name="TABLE_ENDDRAG_RECT" val="27*279*274*118"/>
</p:tagLst>
</file>

<file path=ppt/tags/tag13.xml><?xml version="1.0" encoding="utf-8"?>
<p:tagLst xmlns:p="http://schemas.openxmlformats.org/presentationml/2006/main">
  <p:tag name="KSO_WM_UNIT_TABLE_BEAUTIFY" val="smartTable{82defa46-5f96-41d3-aacd-1b64b45d8c5a}"/>
  <p:tag name="TABLE_ENDDRAG_ORIGIN_RECT" val="268*484"/>
  <p:tag name="TABLE_ENDDRAG_RECT" val="319*54*268*484"/>
</p:tagLst>
</file>

<file path=ppt/tags/tag14.xml><?xml version="1.0" encoding="utf-8"?>
<p:tagLst xmlns:p="http://schemas.openxmlformats.org/presentationml/2006/main">
  <p:tag name="KSO_WM_UNIT_TABLE_BEAUTIFY" val="smartTable{15462330-70ae-4495-a2f3-8c81922ec440}"/>
  <p:tag name="TABLE_ENDDRAG_ORIGIN_RECT" val="275*90"/>
  <p:tag name="TABLE_ENDDRAG_RECT" val="26*424*275*90"/>
</p:tagLst>
</file>

<file path=ppt/tags/tag15.xml><?xml version="1.0" encoding="utf-8"?>
<p:tagLst xmlns:p="http://schemas.openxmlformats.org/presentationml/2006/main">
  <p:tag name="COMMONDATA" val="eyJoZGlkIjoiNGNiMTZlNjAwMDFlNjQwYjY3MmFlYmJmOTUzODRhMWUifQ=="/>
  <p:tag name="KSO_WPP_MARK_KEY" val="455506ae-e915-49ff-a273-df572b1196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1596</Words>
  <Application>WPS Office WWO_base_provider_20221031101348-1857be321c</Application>
  <PresentationFormat>自定义</PresentationFormat>
  <Paragraphs>187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Arial</vt:lpstr>
      <vt:lpstr>Gill Sans MT</vt:lpstr>
      <vt:lpstr>Noto Sans Lao</vt:lpstr>
      <vt:lpstr>Calibri</vt:lpstr>
      <vt:lpstr>微软雅黑</vt:lpstr>
      <vt:lpstr>汉仪书宋二KW</vt:lpstr>
      <vt:lpstr>Kingsoft Confetti</vt:lpstr>
      <vt:lpstr>汉仪旗黑KW 55S</vt:lpstr>
      <vt:lpstr>宋体</vt:lpstr>
      <vt:lpstr>Office Theme</vt:lpstr>
      <vt:lpstr>V2808-8GL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V2808-8GL</dc:title>
  <dc:creator/>
  <cp:lastModifiedBy>郑友鹏</cp:lastModifiedBy>
  <dcterms:created xsi:type="dcterms:W3CDTF">2023-10-16T09:35:27Z</dcterms:created>
  <dcterms:modified xsi:type="dcterms:W3CDTF">2023-10-16T09:35:27Z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1900-01-12T16:00:00Z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1900-01-12T16:00:00Z</vt:filetime>
  </property>
  <property fmtid="{D5CDD505-2E9C-101B-9397-08002B2CF9AE}" pid="5" name="ICV">
    <vt:lpwstr>89954AB450414FFC8DE9DFB50F6C7F97</vt:lpwstr>
  </property>
  <property fmtid="{D5CDD505-2E9C-101B-9397-08002B2CF9AE}" pid="6" name="KSOProductBuildVer">
    <vt:lpwstr>2052-0.0.0.0</vt:lpwstr>
  </property>
</Properties>
</file>