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2" r:id="rId3"/>
    <p:sldId id="263" r:id="rId4"/>
  </p:sldIdLst>
  <p:sldSz cx="7556500" cy="10693400"/>
  <p:notesSz cx="7556500" cy="10693400"/>
  <p:custDataLst>
    <p:tags r:id="rId1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94A"/>
    <a:srgbClr val="F2F2F2"/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200" y="-2226"/>
      </p:cViewPr>
      <p:guideLst>
        <p:guide orient="horz" pos="2774"/>
        <p:guide pos="2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0268" y="0"/>
            <a:ext cx="3274483" cy="5365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0230" y="1336675"/>
            <a:ext cx="6416040" cy="360902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146199"/>
            <a:ext cx="6045200" cy="4210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0268" y="10156874"/>
            <a:ext cx="3274483" cy="536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5619115"/>
            <a:ext cx="7560310" cy="5068570"/>
          </a:xfrm>
          <a:custGeom>
            <a:avLst/>
            <a:gdLst/>
            <a:ahLst/>
            <a:cxnLst/>
            <a:rect l="l" t="t" r="r" b="b"/>
            <a:pathLst>
              <a:path w="7560309" h="5112384">
                <a:moveTo>
                  <a:pt x="0" y="5112004"/>
                </a:moveTo>
                <a:lnTo>
                  <a:pt x="7560005" y="5112004"/>
                </a:lnTo>
                <a:lnTo>
                  <a:pt x="7560005" y="0"/>
                </a:lnTo>
                <a:lnTo>
                  <a:pt x="0" y="0"/>
                </a:lnTo>
                <a:lnTo>
                  <a:pt x="0" y="51120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 userDrawn="1"/>
        </p:nvSpPr>
        <p:spPr>
          <a:xfrm>
            <a:off x="3635999" y="10607042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 userDrawn="1"/>
        </p:nvSpPr>
        <p:spPr>
          <a:xfrm>
            <a:off x="0" y="0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3451862"/>
            <a:ext cx="2025014" cy="421639"/>
          </a:xfrm>
        </p:spPr>
        <p:txBody>
          <a:bodyPr lIns="0" tIns="0" rIns="0" bIns="0"/>
          <a:lstStyle>
            <a:lvl1pPr>
              <a:defRPr sz="2600" b="0" i="0">
                <a:solidFill>
                  <a:srgbClr val="00A2DA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12"/>
          <p:cNvSpPr/>
          <p:nvPr userDrawn="1"/>
        </p:nvSpPr>
        <p:spPr>
          <a:xfrm>
            <a:off x="0" y="10605135"/>
            <a:ext cx="7559675" cy="99695"/>
          </a:xfrm>
          <a:custGeom>
            <a:avLst/>
            <a:gdLst/>
            <a:ahLst/>
            <a:cxnLst/>
            <a:rect l="l" t="t" r="r" b="b"/>
            <a:pathLst>
              <a:path w="3924300" h="91440">
                <a:moveTo>
                  <a:pt x="3923996" y="0"/>
                </a:moveTo>
                <a:lnTo>
                  <a:pt x="0" y="0"/>
                </a:lnTo>
                <a:lnTo>
                  <a:pt x="0" y="91444"/>
                </a:lnTo>
                <a:lnTo>
                  <a:pt x="3896996" y="91444"/>
                </a:lnTo>
                <a:lnTo>
                  <a:pt x="3907505" y="89322"/>
                </a:lnTo>
                <a:lnTo>
                  <a:pt x="3916087" y="83535"/>
                </a:lnTo>
                <a:lnTo>
                  <a:pt x="3921874" y="74952"/>
                </a:lnTo>
                <a:lnTo>
                  <a:pt x="3923996" y="64443"/>
                </a:lnTo>
                <a:lnTo>
                  <a:pt x="3923996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11"/>
          <p:cNvSpPr/>
          <p:nvPr userDrawn="1"/>
        </p:nvSpPr>
        <p:spPr>
          <a:xfrm flipH="1">
            <a:off x="-31761" y="-6348"/>
            <a:ext cx="3924300" cy="85090"/>
          </a:xfrm>
          <a:custGeom>
            <a:avLst/>
            <a:gdLst/>
            <a:ahLst/>
            <a:cxnLst/>
            <a:rect l="l" t="t" r="r" b="b"/>
            <a:pathLst>
              <a:path w="3924300" h="85090">
                <a:moveTo>
                  <a:pt x="3924005" y="0"/>
                </a:moveTo>
                <a:lnTo>
                  <a:pt x="27000" y="0"/>
                </a:lnTo>
                <a:lnTo>
                  <a:pt x="16491" y="2122"/>
                </a:lnTo>
                <a:lnTo>
                  <a:pt x="7908" y="7908"/>
                </a:lnTo>
                <a:lnTo>
                  <a:pt x="2122" y="16491"/>
                </a:lnTo>
                <a:lnTo>
                  <a:pt x="0" y="27000"/>
                </a:lnTo>
                <a:lnTo>
                  <a:pt x="0" y="84960"/>
                </a:lnTo>
                <a:lnTo>
                  <a:pt x="3924005" y="84960"/>
                </a:lnTo>
                <a:lnTo>
                  <a:pt x="3924005" y="0"/>
                </a:lnTo>
                <a:close/>
              </a:path>
            </a:pathLst>
          </a:custGeom>
          <a:solidFill>
            <a:srgbClr val="FF69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3810" y="9251950"/>
            <a:ext cx="7560310" cy="1441450"/>
          </a:xfrm>
          <a:custGeom>
            <a:avLst/>
            <a:gdLst/>
            <a:ahLst/>
            <a:cxnLst/>
            <a:rect l="l" t="t" r="r" b="b"/>
            <a:pathLst>
              <a:path w="7560309" h="2371090">
                <a:moveTo>
                  <a:pt x="0" y="2370963"/>
                </a:moveTo>
                <a:lnTo>
                  <a:pt x="7559992" y="2370963"/>
                </a:lnTo>
                <a:lnTo>
                  <a:pt x="7559992" y="0"/>
                </a:lnTo>
                <a:lnTo>
                  <a:pt x="0" y="0"/>
                </a:lnTo>
                <a:lnTo>
                  <a:pt x="0" y="23709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1" Type="http://schemas.openxmlformats.org/officeDocument/2006/relationships/slideLayout" Target="../slideLayouts/slideLayout3.xml"/><Relationship Id="rId40" Type="http://schemas.openxmlformats.org/officeDocument/2006/relationships/tags" Target="../tags/tag18.xml"/><Relationship Id="rId4" Type="http://schemas.openxmlformats.org/officeDocument/2006/relationships/image" Target="../media/image2.png"/><Relationship Id="rId39" Type="http://schemas.openxmlformats.org/officeDocument/2006/relationships/image" Target="../media/image14.png"/><Relationship Id="rId38" Type="http://schemas.openxmlformats.org/officeDocument/2006/relationships/image" Target="../media/image13.png"/><Relationship Id="rId37" Type="http://schemas.openxmlformats.org/officeDocument/2006/relationships/tags" Target="../tags/tag17.xml"/><Relationship Id="rId36" Type="http://schemas.openxmlformats.org/officeDocument/2006/relationships/image" Target="../media/image7.svg"/><Relationship Id="rId35" Type="http://schemas.openxmlformats.org/officeDocument/2006/relationships/image" Target="../media/image12.png"/><Relationship Id="rId34" Type="http://schemas.openxmlformats.org/officeDocument/2006/relationships/tags" Target="../tags/tag16.xml"/><Relationship Id="rId33" Type="http://schemas.openxmlformats.org/officeDocument/2006/relationships/image" Target="../media/image6.svg"/><Relationship Id="rId32" Type="http://schemas.openxmlformats.org/officeDocument/2006/relationships/image" Target="../media/image11.png"/><Relationship Id="rId31" Type="http://schemas.openxmlformats.org/officeDocument/2006/relationships/tags" Target="../tags/tag15.xml"/><Relationship Id="rId30" Type="http://schemas.openxmlformats.org/officeDocument/2006/relationships/image" Target="../media/image5.svg"/><Relationship Id="rId3" Type="http://schemas.openxmlformats.org/officeDocument/2006/relationships/tags" Target="../tags/tag1.xml"/><Relationship Id="rId29" Type="http://schemas.openxmlformats.org/officeDocument/2006/relationships/image" Target="../media/image10.png"/><Relationship Id="rId28" Type="http://schemas.openxmlformats.org/officeDocument/2006/relationships/tags" Target="../tags/tag14.xml"/><Relationship Id="rId27" Type="http://schemas.openxmlformats.org/officeDocument/2006/relationships/image" Target="../media/image4.svg"/><Relationship Id="rId26" Type="http://schemas.openxmlformats.org/officeDocument/2006/relationships/image" Target="../media/image9.png"/><Relationship Id="rId25" Type="http://schemas.openxmlformats.org/officeDocument/2006/relationships/tags" Target="../tags/tag13.xml"/><Relationship Id="rId24" Type="http://schemas.openxmlformats.org/officeDocument/2006/relationships/image" Target="../media/image8.emf"/><Relationship Id="rId23" Type="http://schemas.openxmlformats.org/officeDocument/2006/relationships/image" Target="../media/image7.emf"/><Relationship Id="rId22" Type="http://schemas.openxmlformats.org/officeDocument/2006/relationships/tags" Target="../tags/tag12.xml"/><Relationship Id="rId21" Type="http://schemas.openxmlformats.org/officeDocument/2006/relationships/image" Target="../media/image3.svg"/><Relationship Id="rId20" Type="http://schemas.openxmlformats.org/officeDocument/2006/relationships/image" Target="../media/image6.png"/><Relationship Id="rId2" Type="http://schemas.openxmlformats.org/officeDocument/2006/relationships/hyperlink" Target="http://www.genexis.eu/" TargetMode="External"/><Relationship Id="rId19" Type="http://schemas.openxmlformats.org/officeDocument/2006/relationships/tags" Target="../tags/tag11.xml"/><Relationship Id="rId18" Type="http://schemas.openxmlformats.org/officeDocument/2006/relationships/tags" Target="../tags/tag10.xml"/><Relationship Id="rId17" Type="http://schemas.openxmlformats.org/officeDocument/2006/relationships/image" Target="../media/image2.svg"/><Relationship Id="rId16" Type="http://schemas.openxmlformats.org/officeDocument/2006/relationships/image" Target="../media/image5.png"/><Relationship Id="rId15" Type="http://schemas.openxmlformats.org/officeDocument/2006/relationships/tags" Target="../tags/tag9.xml"/><Relationship Id="rId14" Type="http://schemas.openxmlformats.org/officeDocument/2006/relationships/image" Target="../media/image4.jpeg"/><Relationship Id="rId13" Type="http://schemas.openxmlformats.org/officeDocument/2006/relationships/tags" Target="../tags/tag8.xml"/><Relationship Id="rId12" Type="http://schemas.openxmlformats.org/officeDocument/2006/relationships/image" Target="../media/image1.svg"/><Relationship Id="rId11" Type="http://schemas.openxmlformats.org/officeDocument/2006/relationships/image" Target="../media/image3.png"/><Relationship Id="rId10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8310" y="3639185"/>
            <a:ext cx="355282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85" dirty="0" smtClean="0">
                <a:solidFill>
                  <a:srgbClr val="FF6900"/>
                </a:solidFill>
                <a:latin typeface="Arial" panose="020B0604020202020204" pitchFamily="34" charset="0"/>
              </a:rPr>
              <a:t>V2801S</a:t>
            </a:r>
            <a:r>
              <a:rPr lang="en-US" sz="2400" spc="-185" dirty="0" smtClean="0">
                <a:solidFill>
                  <a:srgbClr val="FF6900"/>
                </a:solidFill>
                <a:latin typeface="Arial" panose="020B0604020202020204" pitchFamily="34" charset="0"/>
              </a:rPr>
              <a:t>C</a:t>
            </a:r>
            <a:endParaRPr lang="en-US" sz="2400" spc="-185" dirty="0" smtClean="0">
              <a:solidFill>
                <a:srgbClr val="FF69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70" y="3909060"/>
            <a:ext cx="3994780" cy="31115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en-US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1*XPON+</a:t>
            </a: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1</a:t>
            </a:r>
            <a:r>
              <a:rPr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GE</a:t>
            </a:r>
            <a:r>
              <a:rPr lang="en-US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 ONT </a:t>
            </a:r>
            <a:r>
              <a:rPr lang="en-US" altLang="zh-CN" sz="1200" dirty="0">
                <a:sym typeface="+mn-ea"/>
              </a:rPr>
              <a:t>(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带盘纤结构</a:t>
            </a:r>
            <a:r>
              <a:rPr lang="en-US" altLang="zh-CN" sz="1200" dirty="0">
                <a:sym typeface="+mn-ea"/>
              </a:rPr>
              <a:t>)</a:t>
            </a:r>
            <a:r>
              <a:rPr lang="en-US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 </a:t>
            </a:r>
            <a:r>
              <a:rPr lang="en-US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/>
              </a:rPr>
              <a:t>  </a:t>
            </a:r>
            <a:endParaRPr lang="en-US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448310" y="4404995"/>
            <a:ext cx="2973705" cy="54483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lang="zh-CN" sz="1000" b="1" spc="-7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  <a:sym typeface="+mn-ea"/>
              </a:rPr>
              <a:t>关键特性</a:t>
            </a:r>
            <a:r>
              <a:rPr sz="10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r>
              <a:rPr lang="en-US" sz="1000" b="1" spc="-3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 </a:t>
            </a:r>
            <a:endParaRPr sz="100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  <a:p>
            <a:pPr marL="142875" indent="-122555">
              <a:lnSpc>
                <a:spcPct val="70000"/>
              </a:lnSpc>
              <a:spcBef>
                <a:spcPts val="485"/>
              </a:spcBef>
              <a:buChar char="•"/>
              <a:tabLst>
                <a:tab pos="143510" algn="l"/>
              </a:tabLst>
            </a:pP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  <a:p>
            <a:pPr marL="20320" indent="0">
              <a:lnSpc>
                <a:spcPct val="70000"/>
              </a:lnSpc>
              <a:spcBef>
                <a:spcPts val="485"/>
              </a:spcBef>
              <a:buNone/>
              <a:tabLst>
                <a:tab pos="143510" algn="l"/>
              </a:tabLst>
            </a:pPr>
            <a:endParaRPr lang="en-US" sz="850" spc="1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Calibri" panose="020F0502020204030204"/>
            </a:endParaRPr>
          </a:p>
        </p:txBody>
      </p:sp>
      <p:pic>
        <p:nvPicPr>
          <p:cNvPr id="29" name="图片 28" descr="LOGO（源文件）绿色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448310" y="351790"/>
            <a:ext cx="964675" cy="576000"/>
          </a:xfrm>
          <a:prstGeom prst="rect">
            <a:avLst/>
          </a:prstGeom>
        </p:spPr>
      </p:pic>
      <p:sp>
        <p:nvSpPr>
          <p:cNvPr id="32" name="object 8"/>
          <p:cNvSpPr txBox="1"/>
          <p:nvPr/>
        </p:nvSpPr>
        <p:spPr>
          <a:xfrm>
            <a:off x="358775" y="7056755"/>
            <a:ext cx="1520825" cy="23177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lang="zh-CN" altLang="en-US" sz="1000" b="1" spc="-5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  <a:sym typeface="+mn-ea"/>
              </a:rPr>
              <a:t>产品应用图</a:t>
            </a:r>
            <a:r>
              <a:rPr sz="1000" b="1" spc="-10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endParaRPr sz="850">
              <a:latin typeface="Arial" panose="020B0604020202020204" pitchFamily="34" charset="0"/>
              <a:cs typeface="Calibri" panose="020F0502020204030204"/>
            </a:endParaRPr>
          </a:p>
        </p:txBody>
      </p:sp>
      <p:sp>
        <p:nvSpPr>
          <p:cNvPr id="4" name="object 8"/>
          <p:cNvSpPr txBox="1"/>
          <p:nvPr/>
        </p:nvSpPr>
        <p:spPr>
          <a:xfrm>
            <a:off x="440055" y="10476865"/>
            <a:ext cx="2033270" cy="20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VSOL</a:t>
            </a:r>
            <a:r>
              <a:rPr sz="650" spc="-4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1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product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2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datasheet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3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Updated:</a:t>
            </a:r>
            <a:r>
              <a:rPr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lang="en-US" sz="650" spc="-75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24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-1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1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-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2021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Rev.</a:t>
            </a:r>
            <a:r>
              <a:rPr lang="en-US" sz="650" spc="-7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2.0 </a:t>
            </a:r>
            <a:r>
              <a:rPr sz="650" spc="6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|</a:t>
            </a:r>
            <a:r>
              <a:rPr sz="650" spc="-4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</a:t>
            </a:r>
            <a:r>
              <a:rPr sz="600" dirty="0">
                <a:solidFill>
                  <a:srgbClr val="808285"/>
                </a:solidFill>
                <a:uFillTx/>
                <a:latin typeface="Arial" panose="020B0604020202020204" pitchFamily="34" charset="0"/>
                <a:cs typeface="Arial" panose="020B0604020202020204"/>
                <a:hlinkClick r:id="rId2"/>
              </a:rPr>
              <a:t>www.vsolcn.com</a:t>
            </a:r>
            <a:endParaRPr sz="600" dirty="0">
              <a:solidFill>
                <a:srgbClr val="808285"/>
              </a:solidFill>
              <a:uFillTx/>
              <a:latin typeface="Arial" panose="020B0604020202020204" pitchFamily="34" charset="0"/>
              <a:cs typeface="Arial" panose="020B0604020202020204"/>
              <a:hlinkClick r:id="rId2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358775" y="5821999"/>
            <a:ext cx="6803390" cy="104711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lang="zh-CN" sz="1000" b="1" spc="-2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  <a:sym typeface="+mn-ea"/>
              </a:rPr>
              <a:t>产品简介</a:t>
            </a:r>
            <a:r>
              <a:rPr sz="1000" b="1" spc="-25" dirty="0">
                <a:solidFill>
                  <a:srgbClr val="FF6900"/>
                </a:solidFill>
                <a:latin typeface="Arial" panose="020B0604020202020204" pitchFamily="34" charset="0"/>
                <a:cs typeface="Gill Sans MT" panose="020B0502020104020203"/>
              </a:rPr>
              <a:t>:</a:t>
            </a:r>
            <a:endParaRPr sz="1000">
              <a:solidFill>
                <a:srgbClr val="FF6900"/>
              </a:solidFill>
              <a:latin typeface="Arial" panose="020B0604020202020204" pitchFamily="34" charset="0"/>
              <a:cs typeface="Gill Sans MT" panose="020B0502020104020203"/>
            </a:endParaRPr>
          </a:p>
          <a:p>
            <a:pPr marL="12700" algn="l">
              <a:lnSpc>
                <a:spcPct val="100000"/>
              </a:lnSpc>
              <a:spcBef>
                <a:spcPts val="625"/>
              </a:spcBef>
              <a:buClrTx/>
              <a:buSzTx/>
              <a:buFontTx/>
            </a:pP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V2801S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C 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是一款底部带盘纤结构的单千兆口ONU，它采用了优化设计的底部带盘纤结构，有效提升了传输性能，降低了光纤损耗。同时，该ONU还支持单千兆口接入，可满足各种接入需求。匠心精雕的工艺和优选的材料让这款ONU看起来更加美观耐看，为家庭网络提供稳定的通信服务。这款ONU简单易用，是家庭宽带网络的理想选择。</a:t>
            </a:r>
            <a:endParaRPr sz="850" dirty="0">
              <a:solidFill>
                <a:srgbClr val="313130"/>
              </a:solidFill>
              <a:latin typeface="Arial" panose="020B0604020202020204" pitchFamily="34" charset="0"/>
              <a:sym typeface="+mn-ea"/>
            </a:endParaRPr>
          </a:p>
          <a:p>
            <a:pPr marL="12700" algn="l">
              <a:lnSpc>
                <a:spcPct val="100000"/>
              </a:lnSpc>
              <a:spcBef>
                <a:spcPts val="625"/>
              </a:spcBef>
              <a:buClrTx/>
              <a:buSzTx/>
              <a:buFontTx/>
            </a:pPr>
            <a:r>
              <a:rPr lang="zh-CN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这款</a:t>
            </a:r>
            <a:r>
              <a:rPr lang="en-US" altLang="zh-CN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ONT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具有高可靠性，可以应用</a:t>
            </a:r>
            <a:r>
              <a:rPr lang="zh-CN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的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温度环境</a:t>
            </a:r>
            <a:r>
              <a:rPr lang="zh-CN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广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；并具有强大的防火墙功能，易于管理和维护。它可以为不同的服务提供QoS保证。</a:t>
            </a:r>
            <a:r>
              <a:rPr lang="zh-CN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这款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ONT</a:t>
            </a:r>
            <a:r>
              <a:rPr lang="en-US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 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符合IEEE802.3ah和ITU-T G.984等</a:t>
            </a:r>
            <a:r>
              <a:rPr lang="zh-CN"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一系列</a:t>
            </a:r>
            <a:r>
              <a:rPr sz="85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国际技术标准。</a:t>
            </a:r>
            <a:endParaRPr sz="850" dirty="0">
              <a:latin typeface="Arial" panose="020B0604020202020204" pitchFamily="34" charset="0"/>
            </a:endParaRPr>
          </a:p>
        </p:txBody>
      </p:sp>
      <p:pic>
        <p:nvPicPr>
          <p:cNvPr id="98" name="图片 97" descr="V2801SC_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8185" y="1026795"/>
            <a:ext cx="3060065" cy="21532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22885" y="5139690"/>
            <a:ext cx="126873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XPON </a:t>
            </a:r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双模式</a:t>
            </a:r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CN" altLang="en-US" sz="80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自动接入</a:t>
            </a:r>
            <a:r>
              <a:rPr lang="en-US" sz="800" dirty="0">
                <a:solidFill>
                  <a:srgbClr val="313130"/>
                </a:solidFill>
                <a:latin typeface="Arial" panose="020B0604020202020204" pitchFamily="34" charset="0"/>
                <a:sym typeface="+mn-ea"/>
              </a:rPr>
              <a:t>EPON/GPON</a:t>
            </a:r>
            <a:endParaRPr lang="zh-CN" altLang="en-US" sz="800" dirty="0">
              <a:solidFill>
                <a:srgbClr val="313130"/>
              </a:solidFill>
              <a:latin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1830070" y="5178425"/>
            <a:ext cx="126873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底部盘纤结构</a:t>
            </a:r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3422015" y="5178425"/>
            <a:ext cx="126873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强大的防火墙</a:t>
            </a:r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5038090" y="5178425"/>
            <a:ext cx="1268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宽温工作环境</a:t>
            </a:r>
            <a:endParaRPr lang="zh-CN" altLang="en-US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-10℃～+55℃</a:t>
            </a:r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415090" y="4652645"/>
            <a:ext cx="504190" cy="504190"/>
            <a:chOff x="6233" y="7420"/>
            <a:chExt cx="794" cy="794"/>
          </a:xfrm>
        </p:grpSpPr>
        <p:sp>
          <p:nvSpPr>
            <p:cNvPr id="21" name="椭圆 20"/>
            <p:cNvSpPr/>
            <p:nvPr>
              <p:custDataLst>
                <p:tags r:id="rId9"/>
              </p:custDataLst>
            </p:nvPr>
          </p:nvSpPr>
          <p:spPr>
            <a:xfrm>
              <a:off x="6233" y="7420"/>
              <a:ext cx="794" cy="794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9" name="图片 48" descr="温度计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48" y="7535"/>
              <a:ext cx="563" cy="563"/>
            </a:xfrm>
            <a:prstGeom prst="rect">
              <a:avLst/>
            </a:prstGeom>
          </p:spPr>
        </p:pic>
      </p:grpSp>
      <p:sp>
        <p:nvSpPr>
          <p:cNvPr id="40" name="椭圆 39"/>
          <p:cNvSpPr/>
          <p:nvPr>
            <p:custDataLst>
              <p:tags r:id="rId13"/>
            </p:custDataLst>
          </p:nvPr>
        </p:nvSpPr>
        <p:spPr>
          <a:xfrm>
            <a:off x="2223770" y="4635500"/>
            <a:ext cx="504190" cy="504190"/>
          </a:xfrm>
          <a:prstGeom prst="ellipse">
            <a:avLst/>
          </a:prstGeom>
          <a:blipFill rotWithShape="1">
            <a:blip r:embed="rId14"/>
            <a:stretch>
              <a:fillRect l="8000" r="7000"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5" name="图形 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8015" y="4652645"/>
            <a:ext cx="504000" cy="50400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3819335" y="4652645"/>
            <a:ext cx="504190" cy="504190"/>
            <a:chOff x="6021" y="7455"/>
            <a:chExt cx="794" cy="794"/>
          </a:xfrm>
        </p:grpSpPr>
        <p:sp>
          <p:nvSpPr>
            <p:cNvPr id="26" name="椭圆 25"/>
            <p:cNvSpPr/>
            <p:nvPr>
              <p:custDataLst>
                <p:tags r:id="rId18"/>
              </p:custDataLst>
            </p:nvPr>
          </p:nvSpPr>
          <p:spPr>
            <a:xfrm>
              <a:off x="6021" y="7455"/>
              <a:ext cx="794" cy="794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0" name="图片 29" descr="盾牌和锁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106" y="7540"/>
              <a:ext cx="624" cy="62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988060" y="7530465"/>
            <a:ext cx="5651500" cy="1978660"/>
            <a:chOff x="1556" y="11859"/>
            <a:chExt cx="8900" cy="3116"/>
          </a:xfrm>
        </p:grpSpPr>
        <p:grpSp>
          <p:nvGrpSpPr>
            <p:cNvPr id="67" name="组合 66"/>
            <p:cNvGrpSpPr/>
            <p:nvPr/>
          </p:nvGrpSpPr>
          <p:grpSpPr>
            <a:xfrm>
              <a:off x="1556" y="11859"/>
              <a:ext cx="8900" cy="3116"/>
              <a:chOff x="771" y="11860"/>
              <a:chExt cx="8900" cy="3116"/>
            </a:xfrm>
          </p:grpSpPr>
          <p:pic>
            <p:nvPicPr>
              <p:cNvPr id="52" name="图片 51" descr="V2801SC_3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3372" y="13097"/>
                <a:ext cx="2097" cy="1475"/>
              </a:xfrm>
              <a:prstGeom prst="rect">
                <a:avLst/>
              </a:prstGeom>
            </p:spPr>
          </p:pic>
          <p:sp>
            <p:nvSpPr>
              <p:cNvPr id="48" name="Line 129"/>
              <p:cNvSpPr>
                <a:spLocks noChangeShapeType="1"/>
              </p:cNvSpPr>
              <p:nvPr/>
            </p:nvSpPr>
            <p:spPr bwMode="auto">
              <a:xfrm flipH="1">
                <a:off x="4958" y="13877"/>
                <a:ext cx="1077" cy="1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lIns="42190" tIns="21095" rIns="42190" bIns="21095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771" y="13992"/>
                <a:ext cx="1162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OLT</a:t>
                </a:r>
                <a:endPara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4" name="Freeform 131"/>
              <p:cNvSpPr/>
              <p:nvPr/>
            </p:nvSpPr>
            <p:spPr bwMode="auto">
              <a:xfrm rot="2175531" flipH="1">
                <a:off x="6757" y="12829"/>
                <a:ext cx="315" cy="815"/>
              </a:xfrm>
              <a:custGeom>
                <a:avLst/>
                <a:gdLst/>
                <a:ahLst/>
                <a:cxnLst>
                  <a:cxn ang="0">
                    <a:pos x="404" y="771"/>
                  </a:cxn>
                  <a:cxn ang="0">
                    <a:pos x="87" y="0"/>
                  </a:cxn>
                  <a:cxn ang="0">
                    <a:pos x="224" y="574"/>
                  </a:cxn>
                  <a:cxn ang="0">
                    <a:pos x="0" y="466"/>
                  </a:cxn>
                  <a:cxn ang="0">
                    <a:pos x="301" y="1294"/>
                  </a:cxn>
                  <a:cxn ang="0">
                    <a:pos x="155" y="686"/>
                  </a:cxn>
                  <a:cxn ang="0">
                    <a:pos x="404" y="771"/>
                  </a:cxn>
                </a:cxnLst>
                <a:rect l="0" t="0" r="r" b="b"/>
                <a:pathLst>
                  <a:path w="404" h="1294">
                    <a:moveTo>
                      <a:pt x="404" y="771"/>
                    </a:moveTo>
                    <a:lnTo>
                      <a:pt x="87" y="0"/>
                    </a:lnTo>
                    <a:lnTo>
                      <a:pt x="224" y="574"/>
                    </a:lnTo>
                    <a:lnTo>
                      <a:pt x="0" y="466"/>
                    </a:lnTo>
                    <a:lnTo>
                      <a:pt x="301" y="1294"/>
                    </a:lnTo>
                    <a:lnTo>
                      <a:pt x="155" y="686"/>
                    </a:lnTo>
                    <a:lnTo>
                      <a:pt x="404" y="771"/>
                    </a:lnTo>
                    <a:close/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</a:ln>
              <a:effectLst/>
            </p:spPr>
            <p:txBody>
              <a:bodyPr wrap="none" lIns="42190" tIns="21095" rIns="42190" bIns="21095" anchor="ctr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Line 129"/>
              <p:cNvSpPr>
                <a:spLocks noChangeShapeType="1"/>
              </p:cNvSpPr>
              <p:nvPr/>
            </p:nvSpPr>
            <p:spPr bwMode="auto">
              <a:xfrm flipH="1">
                <a:off x="6603" y="13540"/>
                <a:ext cx="1004" cy="284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lIns="42190" tIns="21095" rIns="42190" bIns="21095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 flipH="1">
                <a:off x="7810" y="12544"/>
                <a:ext cx="1484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000">
                    <a:solidFill>
                      <a:srgbClr val="808080"/>
                    </a:solidFill>
                    <a:sym typeface="+mn-ea"/>
                  </a:rPr>
                  <a:t>   WiFi</a:t>
                </a:r>
                <a:r>
                  <a:rPr lang="zh-CN" altLang="en-US" sz="1000">
                    <a:solidFill>
                      <a:srgbClr val="808080"/>
                    </a:solidFill>
                    <a:sym typeface="+mn-ea"/>
                  </a:rPr>
                  <a:t>设备</a:t>
                </a:r>
                <a:endParaRPr lang="en-US" altLang="zh-CN" sz="1000">
                  <a:solidFill>
                    <a:srgbClr val="808080"/>
                  </a:solidFill>
                  <a:sym typeface="+mn-ea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flipH="1">
                <a:off x="5737" y="14019"/>
                <a:ext cx="1214" cy="386"/>
              </a:xfrm>
              <a:prstGeom prst="rect">
                <a:avLst/>
              </a:prstGeom>
              <a:noFill/>
            </p:spPr>
            <p:txBody>
              <a:bodyPr wrap="square" lIns="36195" rIns="36195" rtlCol="0">
                <a:spAutoFit/>
              </a:bodyPr>
              <a:p>
                <a:pPr algn="ctr"/>
                <a:r>
                  <a:rPr lang="zh-CN" altLang="en-US" sz="1000">
                    <a:solidFill>
                      <a:srgbClr val="808080"/>
                    </a:solidFill>
                    <a:sym typeface="+mn-ea"/>
                  </a:rPr>
                  <a:t>无线路由器</a:t>
                </a:r>
                <a:endParaRPr lang="en-US" altLang="zh-CN" sz="1000">
                  <a:solidFill>
                    <a:srgbClr val="808080"/>
                  </a:solidFill>
                  <a:sym typeface="+mn-ea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flipH="1">
                <a:off x="8359" y="13351"/>
                <a:ext cx="1125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000">
                    <a:solidFill>
                      <a:srgbClr val="808080"/>
                    </a:solidFill>
                    <a:sym typeface="+mn-ea"/>
                  </a:rPr>
                  <a:t>有线电视</a:t>
                </a:r>
                <a:endParaRPr lang="en-US" altLang="zh-CN" sz="1000">
                  <a:solidFill>
                    <a:srgbClr val="808080"/>
                  </a:solidFill>
                  <a:sym typeface="+mn-ea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flipH="1">
                <a:off x="8528" y="14114"/>
                <a:ext cx="1143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000">
                    <a:solidFill>
                      <a:srgbClr val="808080"/>
                    </a:solidFill>
                    <a:sym typeface="+mn-ea"/>
                  </a:rPr>
                  <a:t>电脑</a:t>
                </a:r>
                <a:endParaRPr lang="zh-CN" altLang="en-US" sz="1000">
                  <a:solidFill>
                    <a:srgbClr val="808080"/>
                  </a:solidFill>
                  <a:sym typeface="+mn-ea"/>
                </a:endParaRPr>
              </a:p>
            </p:txBody>
          </p:sp>
          <p:sp>
            <p:nvSpPr>
              <p:cNvPr id="27" name="Line 129"/>
              <p:cNvSpPr>
                <a:spLocks noChangeShapeType="1"/>
              </p:cNvSpPr>
              <p:nvPr/>
            </p:nvSpPr>
            <p:spPr bwMode="auto">
              <a:xfrm flipH="1" flipV="1">
                <a:off x="6602" y="13947"/>
                <a:ext cx="1100" cy="352"/>
              </a:xfrm>
              <a:prstGeom prst="line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lIns="42190" tIns="21095" rIns="42190" bIns="21095"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 flipH="1">
                <a:off x="3824" y="14572"/>
                <a:ext cx="1341" cy="404"/>
              </a:xfrm>
              <a:prstGeom prst="rect">
                <a:avLst/>
              </a:prstGeom>
              <a:noFill/>
            </p:spPr>
            <p:txBody>
              <a:bodyPr wrap="square" lIns="36195" tIns="36195" rIns="36195" bIns="36195" rtlCol="0">
                <a:spAutoFit/>
              </a:bodyPr>
              <a:p>
                <a:pPr algn="ctr"/>
                <a:r>
                  <a:rPr lang="en-US" altLang="zh-CN" sz="1200">
                    <a:solidFill>
                      <a:srgbClr val="FF0000"/>
                    </a:solidFill>
                    <a:sym typeface="+mn-ea"/>
                  </a:rPr>
                  <a:t>V2801</a:t>
                </a:r>
                <a:r>
                  <a:rPr lang="en-US" altLang="zh-CN" sz="1200">
                    <a:solidFill>
                      <a:srgbClr val="FF0000"/>
                    </a:solidFill>
                    <a:sym typeface="+mn-ea"/>
                  </a:rPr>
                  <a:t>SC</a:t>
                </a:r>
                <a:endParaRPr lang="en-US" altLang="zh-CN" sz="1200">
                  <a:solidFill>
                    <a:srgbClr val="FF0000"/>
                  </a:solidFill>
                  <a:sym typeface="+mn-ea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 flipH="1">
                <a:off x="961" y="12676"/>
                <a:ext cx="3594" cy="2210"/>
                <a:chOff x="6872" y="12672"/>
                <a:chExt cx="3760" cy="2210"/>
              </a:xfrm>
            </p:grpSpPr>
            <p:pic>
              <p:nvPicPr>
                <p:cNvPr id="51" name="图片 50"/>
                <p:cNvPicPr>
                  <a:picLocks noChangeAspect="1"/>
                </p:cNvPicPr>
                <p:nvPr/>
              </p:nvPicPr>
              <p:blipFill>
                <a:blip r:embed="rId23" cstate="screen"/>
                <a:stretch>
                  <a:fillRect/>
                </a:stretch>
              </p:blipFill>
              <p:spPr>
                <a:xfrm>
                  <a:off x="9563" y="13854"/>
                  <a:ext cx="552" cy="595"/>
                </a:xfrm>
                <a:prstGeom prst="rect">
                  <a:avLst/>
                </a:prstGeom>
              </p:spPr>
            </p:pic>
            <p:cxnSp>
              <p:nvCxnSpPr>
                <p:cNvPr id="55" name="直接连接符 54"/>
                <p:cNvCxnSpPr/>
                <p:nvPr/>
              </p:nvCxnSpPr>
              <p:spPr bwMode="auto">
                <a:xfrm flipH="1">
                  <a:off x="6872" y="14315"/>
                  <a:ext cx="2693" cy="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FF6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6" name="文本框 55"/>
                <p:cNvSpPr txBox="1"/>
                <p:nvPr/>
              </p:nvSpPr>
              <p:spPr>
                <a:xfrm>
                  <a:off x="8052" y="14496"/>
                  <a:ext cx="1229" cy="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1000" dirty="0">
                      <a:solidFill>
                        <a:srgbClr val="808080"/>
                      </a:solidFill>
                      <a:sym typeface="+mn-ea"/>
                    </a:rPr>
                    <a:t>分光器</a:t>
                  </a:r>
                  <a:endParaRPr lang="en-US" altLang="zh-CN" sz="1000" dirty="0">
                    <a:solidFill>
                      <a:srgbClr val="808080"/>
                    </a:solidFill>
                    <a:sym typeface="+mn-ea"/>
                  </a:endParaRPr>
                </a:p>
              </p:txBody>
            </p:sp>
            <p:grpSp>
              <p:nvGrpSpPr>
                <p:cNvPr id="57" name="组合 251"/>
                <p:cNvGrpSpPr/>
                <p:nvPr/>
              </p:nvGrpSpPr>
              <p:grpSpPr bwMode="auto">
                <a:xfrm rot="0">
                  <a:off x="9111" y="12672"/>
                  <a:ext cx="1521" cy="930"/>
                  <a:chOff x="1240776" y="1956725"/>
                  <a:chExt cx="896599" cy="422048"/>
                </a:xfrm>
              </p:grpSpPr>
              <p:grpSp>
                <p:nvGrpSpPr>
                  <p:cNvPr id="58" name="Group 203"/>
                  <p:cNvGrpSpPr/>
                  <p:nvPr/>
                </p:nvGrpSpPr>
                <p:grpSpPr bwMode="auto">
                  <a:xfrm>
                    <a:off x="1240776" y="1956725"/>
                    <a:ext cx="896599" cy="422048"/>
                    <a:chOff x="1196" y="371"/>
                    <a:chExt cx="783" cy="592"/>
                  </a:xfrm>
                </p:grpSpPr>
                <p:sp>
                  <p:nvSpPr>
                    <p:cNvPr id="59" name="Freeform 20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96" y="371"/>
                      <a:ext cx="704" cy="489"/>
                    </a:xfrm>
                    <a:custGeom>
                      <a:avLst/>
                      <a:gdLst>
                        <a:gd name="T0" fmla="*/ 895 w 390"/>
                        <a:gd name="T1" fmla="*/ 153 h 317"/>
                        <a:gd name="T2" fmla="*/ 525 w 390"/>
                        <a:gd name="T3" fmla="*/ 93 h 317"/>
                        <a:gd name="T4" fmla="*/ 280 w 390"/>
                        <a:gd name="T5" fmla="*/ 253 h 317"/>
                        <a:gd name="T6" fmla="*/ 361 w 390"/>
                        <a:gd name="T7" fmla="*/ 508 h 317"/>
                        <a:gd name="T8" fmla="*/ 713 w 390"/>
                        <a:gd name="T9" fmla="*/ 575 h 317"/>
                        <a:gd name="T10" fmla="*/ 1000 w 390"/>
                        <a:gd name="T11" fmla="*/ 398 h 317"/>
                        <a:gd name="T12" fmla="*/ 895 w 390"/>
                        <a:gd name="T13" fmla="*/ 153 h 317"/>
                        <a:gd name="T14" fmla="*/ 939 w 390"/>
                        <a:gd name="T15" fmla="*/ 376 h 317"/>
                        <a:gd name="T16" fmla="*/ 681 w 390"/>
                        <a:gd name="T17" fmla="*/ 540 h 317"/>
                        <a:gd name="T18" fmla="*/ 361 w 390"/>
                        <a:gd name="T19" fmla="*/ 477 h 317"/>
                        <a:gd name="T20" fmla="*/ 292 w 390"/>
                        <a:gd name="T21" fmla="*/ 247 h 317"/>
                        <a:gd name="T22" fmla="*/ 511 w 390"/>
                        <a:gd name="T23" fmla="*/ 105 h 317"/>
                        <a:gd name="T24" fmla="*/ 850 w 390"/>
                        <a:gd name="T25" fmla="*/ 159 h 317"/>
                        <a:gd name="T26" fmla="*/ 939 w 390"/>
                        <a:gd name="T27" fmla="*/ 376 h 31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0" t="0" r="r" b="b"/>
                      <a:pathLst>
                        <a:path w="390" h="317">
                          <a:moveTo>
                            <a:pt x="275" y="64"/>
                          </a:moveTo>
                          <a:cubicBezTo>
                            <a:pt x="252" y="0"/>
                            <a:pt x="213" y="12"/>
                            <a:pt x="161" y="39"/>
                          </a:cubicBezTo>
                          <a:cubicBezTo>
                            <a:pt x="65" y="33"/>
                            <a:pt x="86" y="106"/>
                            <a:pt x="86" y="106"/>
                          </a:cubicBezTo>
                          <a:cubicBezTo>
                            <a:pt x="0" y="190"/>
                            <a:pt x="111" y="213"/>
                            <a:pt x="111" y="213"/>
                          </a:cubicBezTo>
                          <a:cubicBezTo>
                            <a:pt x="140" y="317"/>
                            <a:pt x="219" y="242"/>
                            <a:pt x="219" y="242"/>
                          </a:cubicBezTo>
                          <a:cubicBezTo>
                            <a:pt x="325" y="275"/>
                            <a:pt x="307" y="167"/>
                            <a:pt x="307" y="167"/>
                          </a:cubicBezTo>
                          <a:cubicBezTo>
                            <a:pt x="390" y="98"/>
                            <a:pt x="275" y="64"/>
                            <a:pt x="275" y="64"/>
                          </a:cubicBezTo>
                          <a:close/>
                          <a:moveTo>
                            <a:pt x="288" y="158"/>
                          </a:moveTo>
                          <a:cubicBezTo>
                            <a:pt x="288" y="158"/>
                            <a:pt x="307" y="257"/>
                            <a:pt x="209" y="227"/>
                          </a:cubicBezTo>
                          <a:cubicBezTo>
                            <a:pt x="209" y="227"/>
                            <a:pt x="136" y="294"/>
                            <a:pt x="111" y="200"/>
                          </a:cubicBezTo>
                          <a:cubicBezTo>
                            <a:pt x="111" y="200"/>
                            <a:pt x="11" y="179"/>
                            <a:pt x="90" y="104"/>
                          </a:cubicBezTo>
                          <a:cubicBezTo>
                            <a:pt x="90" y="104"/>
                            <a:pt x="69" y="39"/>
                            <a:pt x="157" y="44"/>
                          </a:cubicBezTo>
                          <a:cubicBezTo>
                            <a:pt x="202" y="18"/>
                            <a:pt x="238" y="8"/>
                            <a:pt x="261" y="67"/>
                          </a:cubicBezTo>
                          <a:cubicBezTo>
                            <a:pt x="261" y="67"/>
                            <a:pt x="363" y="96"/>
                            <a:pt x="288" y="158"/>
                          </a:cubicBezTo>
                          <a:close/>
                        </a:path>
                      </a:pathLst>
                    </a:custGeom>
                    <a:solidFill>
                      <a:srgbClr val="5D7695"/>
                    </a:solidFill>
                    <a:ln w="9525">
                      <a:solidFill>
                        <a:srgbClr val="666699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p:txBody>
                </p:sp>
                <p:sp>
                  <p:nvSpPr>
                    <p:cNvPr id="60" name="Freeform 205"/>
                    <p:cNvSpPr/>
                    <p:nvPr/>
                  </p:nvSpPr>
                  <p:spPr bwMode="auto">
                    <a:xfrm>
                      <a:off x="1212" y="387"/>
                      <a:ext cx="767" cy="576"/>
                    </a:xfrm>
                    <a:custGeom>
                      <a:avLst/>
                      <a:gdLst>
                        <a:gd name="T0" fmla="*/ 1169 w 357"/>
                        <a:gd name="T1" fmla="*/ 236 h 288"/>
                        <a:gd name="T2" fmla="*/ 1298 w 357"/>
                        <a:gd name="T3" fmla="*/ 604 h 288"/>
                        <a:gd name="T4" fmla="*/ 928 w 357"/>
                        <a:gd name="T5" fmla="*/ 884 h 288"/>
                        <a:gd name="T6" fmla="*/ 466 w 357"/>
                        <a:gd name="T7" fmla="*/ 772 h 288"/>
                        <a:gd name="T8" fmla="*/ 370 w 357"/>
                        <a:gd name="T9" fmla="*/ 384 h 288"/>
                        <a:gd name="T10" fmla="*/ 683 w 357"/>
                        <a:gd name="T11" fmla="*/ 140 h 288"/>
                        <a:gd name="T12" fmla="*/ 1169 w 357"/>
                        <a:gd name="T13" fmla="*/ 236 h 28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357" h="288">
                          <a:moveTo>
                            <a:pt x="253" y="59"/>
                          </a:moveTo>
                          <a:cubicBezTo>
                            <a:pt x="253" y="59"/>
                            <a:pt x="357" y="88"/>
                            <a:pt x="281" y="151"/>
                          </a:cubicBezTo>
                          <a:cubicBezTo>
                            <a:pt x="281" y="151"/>
                            <a:pt x="300" y="250"/>
                            <a:pt x="201" y="221"/>
                          </a:cubicBezTo>
                          <a:cubicBezTo>
                            <a:pt x="201" y="221"/>
                            <a:pt x="127" y="288"/>
                            <a:pt x="101" y="193"/>
                          </a:cubicBezTo>
                          <a:cubicBezTo>
                            <a:pt x="101" y="193"/>
                            <a:pt x="0" y="172"/>
                            <a:pt x="80" y="96"/>
                          </a:cubicBezTo>
                          <a:cubicBezTo>
                            <a:pt x="80" y="96"/>
                            <a:pt x="59" y="31"/>
                            <a:pt x="148" y="35"/>
                          </a:cubicBezTo>
                          <a:cubicBezTo>
                            <a:pt x="194" y="10"/>
                            <a:pt x="230" y="0"/>
                            <a:pt x="253" y="59"/>
                          </a:cubicBezTo>
                        </a:path>
                      </a:pathLst>
                    </a:custGeom>
                    <a:solidFill>
                      <a:srgbClr val="006699"/>
                    </a:solidFill>
                    <a:ln w="9525">
                      <a:solidFill>
                        <a:srgbClr val="666699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p:txBody>
                </p:sp>
                <p:sp>
                  <p:nvSpPr>
                    <p:cNvPr id="61" name="Freeform 209"/>
                    <p:cNvSpPr/>
                    <p:nvPr/>
                  </p:nvSpPr>
                  <p:spPr bwMode="auto">
                    <a:xfrm>
                      <a:off x="1634" y="513"/>
                      <a:ext cx="12" cy="20"/>
                    </a:xfrm>
                    <a:custGeom>
                      <a:avLst/>
                      <a:gdLst>
                        <a:gd name="T0" fmla="*/ 8 w 6"/>
                        <a:gd name="T1" fmla="*/ 36 h 10"/>
                        <a:gd name="T2" fmla="*/ 4 w 6"/>
                        <a:gd name="T3" fmla="*/ 36 h 10"/>
                        <a:gd name="T4" fmla="*/ 0 w 6"/>
                        <a:gd name="T5" fmla="*/ 32 h 10"/>
                        <a:gd name="T6" fmla="*/ 12 w 6"/>
                        <a:gd name="T7" fmla="*/ 4 h 10"/>
                        <a:gd name="T8" fmla="*/ 20 w 6"/>
                        <a:gd name="T9" fmla="*/ 4 h 10"/>
                        <a:gd name="T10" fmla="*/ 24 w 6"/>
                        <a:gd name="T11" fmla="*/ 8 h 10"/>
                        <a:gd name="T12" fmla="*/ 8 w 6"/>
                        <a:gd name="T13" fmla="*/ 36 h 1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6" h="10">
                          <a:moveTo>
                            <a:pt x="2" y="9"/>
                          </a:moveTo>
                          <a:cubicBezTo>
                            <a:pt x="2" y="10"/>
                            <a:pt x="1" y="10"/>
                            <a:pt x="1" y="9"/>
                          </a:cubicBezTo>
                          <a:cubicBezTo>
                            <a:pt x="0" y="9"/>
                            <a:pt x="0" y="8"/>
                            <a:pt x="0" y="8"/>
                          </a:cubicBezTo>
                          <a:cubicBezTo>
                            <a:pt x="3" y="1"/>
                            <a:pt x="3" y="1"/>
                            <a:pt x="3" y="1"/>
                          </a:cubicBezTo>
                          <a:cubicBezTo>
                            <a:pt x="3" y="0"/>
                            <a:pt x="4" y="0"/>
                            <a:pt x="5" y="1"/>
                          </a:cubicBezTo>
                          <a:cubicBezTo>
                            <a:pt x="6" y="1"/>
                            <a:pt x="6" y="2"/>
                            <a:pt x="6" y="2"/>
                          </a:cubicBezTo>
                          <a:lnTo>
                            <a:pt x="2" y="9"/>
                          </a:lnTo>
                          <a:close/>
                        </a:path>
                      </a:pathLst>
                    </a:custGeom>
                    <a:solidFill>
                      <a:srgbClr val="D3DBE4"/>
                    </a:solidFill>
                    <a:ln w="9525">
                      <a:solidFill>
                        <a:srgbClr val="666699"/>
                      </a:solidFill>
                      <a:round/>
                    </a:ln>
                  </p:spPr>
                  <p:txBody>
                    <a:bodyPr/>
                    <a:lstStyle/>
                    <a:p>
                      <a:pPr>
                        <a:buNone/>
                      </a:pPr>
                      <a:endParaRPr lang="zh-CN" altLang="en-US" sz="2400"/>
                    </a:p>
                  </p:txBody>
                </p:sp>
              </p:grpSp>
              <p:sp>
                <p:nvSpPr>
                  <p:cNvPr id="63" name="TextBox 2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69282" y="2059287"/>
                    <a:ext cx="818326" cy="1642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itchFamily="2" charset="-122"/>
                      </a:defRPr>
                    </a:lvl9pPr>
                  </a:lstStyle>
                  <a:p>
                    <a:pPr algn="ctr" eaLnBrk="1" hangingPunct="1">
                      <a:buNone/>
                    </a:pPr>
                    <a:r>
                      <a:rPr lang="en-US" altLang="zh-CN" sz="90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rPr>
                      <a:t>Internet</a:t>
                    </a:r>
                    <a:endParaRPr lang="en-US" altLang="zh-CN" sz="900" b="1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cxnSp>
              <p:nvCxnSpPr>
                <p:cNvPr id="66" name="直接连接符 65"/>
                <p:cNvCxnSpPr>
                  <a:endCxn id="51" idx="0"/>
                </p:cNvCxnSpPr>
                <p:nvPr/>
              </p:nvCxnSpPr>
              <p:spPr bwMode="auto">
                <a:xfrm flipH="1">
                  <a:off x="9839" y="13394"/>
                  <a:ext cx="10" cy="460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pic>
              <p:nvPicPr>
                <p:cNvPr id="68" name="图片 67"/>
                <p:cNvPicPr>
                  <a:picLocks noChangeAspect="1"/>
                </p:cNvPicPr>
                <p:nvPr/>
              </p:nvPicPr>
              <p:blipFill>
                <a:blip r:embed="rId24" cstate="screen"/>
                <a:stretch>
                  <a:fillRect/>
                </a:stretch>
              </p:blipFill>
              <p:spPr>
                <a:xfrm>
                  <a:off x="8573" y="14119"/>
                  <a:ext cx="346" cy="387"/>
                </a:xfrm>
                <a:prstGeom prst="rect">
                  <a:avLst/>
                </a:prstGeom>
              </p:spPr>
            </p:pic>
          </p:grpSp>
          <p:pic>
            <p:nvPicPr>
              <p:cNvPr id="53" name="图形 15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6035" y="13575"/>
                <a:ext cx="581" cy="448"/>
              </a:xfrm>
              <a:prstGeom prst="rect">
                <a:avLst/>
              </a:prstGeom>
            </p:spPr>
          </p:pic>
          <p:pic>
            <p:nvPicPr>
              <p:cNvPr id="54" name="图形 5"/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7439" y="12390"/>
                <a:ext cx="370" cy="573"/>
              </a:xfrm>
              <a:prstGeom prst="rect">
                <a:avLst/>
              </a:prstGeom>
            </p:spPr>
          </p:pic>
          <p:pic>
            <p:nvPicPr>
              <p:cNvPr id="62" name="图形 31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7607" y="13163"/>
                <a:ext cx="649" cy="784"/>
              </a:xfrm>
              <a:prstGeom prst="rect">
                <a:avLst/>
              </a:prstGeom>
            </p:spPr>
          </p:pic>
          <p:pic>
            <p:nvPicPr>
              <p:cNvPr id="64" name="图形 65"/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35">
                <a:extLs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7702" y="14023"/>
                <a:ext cx="694" cy="694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/>
            </p:nvSpPr>
            <p:spPr>
              <a:xfrm flipH="1">
                <a:off x="5469" y="11860"/>
                <a:ext cx="1072" cy="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1000">
                    <a:solidFill>
                      <a:srgbClr val="808080"/>
                    </a:solidFill>
                    <a:sym typeface="+mn-ea"/>
                  </a:rPr>
                  <a:t>12V DC</a:t>
                </a:r>
                <a:endParaRPr lang="en-US" altLang="zh-CN" sz="1000">
                  <a:solidFill>
                    <a:srgbClr val="808080"/>
                  </a:solidFill>
                  <a:sym typeface="+mn-ea"/>
                </a:endParaRPr>
              </a:p>
            </p:txBody>
          </p:sp>
        </p:grpSp>
        <p:sp>
          <p:nvSpPr>
            <p:cNvPr id="1776" name="object 1776"/>
            <p:cNvSpPr/>
            <p:nvPr>
              <p:custDataLst>
                <p:tags r:id="rId37"/>
              </p:custDataLst>
            </p:nvPr>
          </p:nvSpPr>
          <p:spPr>
            <a:xfrm>
              <a:off x="6470" y="12245"/>
              <a:ext cx="569" cy="53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cxnSp>
          <p:nvCxnSpPr>
            <p:cNvPr id="16" name="肘形连接符 15"/>
            <p:cNvCxnSpPr>
              <a:stCxn id="1776" idx="2"/>
            </p:cNvCxnSpPr>
            <p:nvPr/>
          </p:nvCxnSpPr>
          <p:spPr>
            <a:xfrm rot="5400000">
              <a:off x="5864" y="12814"/>
              <a:ext cx="921" cy="861"/>
            </a:xfrm>
            <a:prstGeom prst="bentConnector3">
              <a:avLst>
                <a:gd name="adj1" fmla="val 50054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图片 4" descr="DSC00702加黄色的线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013075" y="720725"/>
            <a:ext cx="4147185" cy="27660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422400" y="3141345"/>
            <a:ext cx="15932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挂墙版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带盘纤底座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40"/>
            </p:custDataLst>
          </p:nvPr>
        </p:nvSpPr>
        <p:spPr>
          <a:xfrm>
            <a:off x="4269740" y="3141980"/>
            <a:ext cx="1710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桌面版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不带盘纤底座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8140" y="9554845"/>
          <a:ext cx="6838950" cy="64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1155"/>
                <a:gridCol w="2513965"/>
                <a:gridCol w="2703830"/>
              </a:tblGrid>
              <a:tr h="327025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buClrTx/>
                        <a:buSzTx/>
                        <a:buFontTx/>
                      </a:pPr>
                      <a:r>
                        <a:rPr lang="zh-CN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产品名称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lang="zh-CN" sz="1000" spc="25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产品描述</a:t>
                      </a:r>
                      <a:endParaRPr sz="1000" spc="25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配件信息</a:t>
                      </a:r>
                      <a:endParaRPr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778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</a:pPr>
                      <a:r>
                        <a:rPr lang="en-US" altLang="zh-CN" sz="1000" dirty="0" smtClean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V2801SC</a:t>
                      </a:r>
                      <a:endParaRPr lang="zh-CN" altLang="en-US" sz="1000" dirty="0" smtClean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000" dirty="0" smtClean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sz="1000" dirty="0" smtClean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</a:t>
                      </a:r>
                      <a:endParaRPr lang="en-US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AC-DC</a:t>
                      </a:r>
                      <a:r>
                        <a:rPr lang="zh-CN" altLang="en-US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电源适配器</a:t>
                      </a:r>
                      <a:r>
                        <a:rPr lang="en-US" altLang="zh-CN" sz="10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: DC12V/0.5A</a:t>
                      </a:r>
                      <a:endParaRPr lang="en-US" altLang="zh-CN" sz="1000" dirty="0">
                        <a:solidFill>
                          <a:srgbClr val="41404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L>
                    <a:lnR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R>
                    <a:lnT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T>
                    <a:lnB w="635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358140" y="10375902"/>
            <a:ext cx="5841365" cy="14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850" dirty="0">
                <a:solidFill>
                  <a:srgbClr val="808285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官网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: </a:t>
            </a:r>
            <a:r>
              <a:rPr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https://www.vsolcn.com/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                                          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  <a:sym typeface="+mn-ea"/>
              </a:rPr>
              <a:t>     </a:t>
            </a:r>
            <a:r>
              <a:rPr lang="zh-CN" altLang="en-US" sz="850" dirty="0">
                <a:solidFill>
                  <a:srgbClr val="808285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电子邮件</a:t>
            </a:r>
            <a:r>
              <a:rPr lang="en-US" sz="850" dirty="0">
                <a:solidFill>
                  <a:srgbClr val="808285"/>
                </a:solidFill>
                <a:latin typeface="Arial" panose="020B0604020202020204" pitchFamily="34" charset="0"/>
                <a:cs typeface="Arial" panose="020B0604020202020204"/>
              </a:rPr>
              <a:t>: sales@ftthcpe.com  support@ftthcpe.com</a:t>
            </a:r>
            <a:endParaRPr lang="en-US" sz="850" dirty="0">
              <a:solidFill>
                <a:srgbClr val="808285"/>
              </a:solidFill>
              <a:latin typeface="Arial" panose="020B0604020202020204" pitchFamily="34" charset="0"/>
              <a:cs typeface="Arial" panose="020B0604020202020204"/>
            </a:endParaRPr>
          </a:p>
        </p:txBody>
      </p:sp>
      <p:graphicFrame>
        <p:nvGraphicFramePr>
          <p:cNvPr id="5" name="object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58140" y="663444"/>
          <a:ext cx="3480730" cy="267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760"/>
                <a:gridCol w="2733970"/>
              </a:tblGrid>
              <a:tr h="196850">
                <a:tc>
                  <a:txBody>
                    <a:bodyPr/>
                    <a:lstStyle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产品尺寸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91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mm×</a:t>
                      </a: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91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mm×</a:t>
                      </a: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41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m</a:t>
                      </a: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m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(L×W×H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)</a:t>
                      </a:r>
                      <a:endParaRPr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29235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净重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170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g</a:t>
                      </a:r>
                      <a:endParaRPr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运行状态</a:t>
                      </a:r>
                      <a:endParaRPr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715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工作温度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: </a:t>
                      </a: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-10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 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~ 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+</a:t>
                      </a: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55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°C</a:t>
                      </a:r>
                      <a:endParaRPr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工作湿度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: </a:t>
                      </a:r>
                      <a:r>
                        <a:rPr lang="en-US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10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 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~ 90% (</a:t>
                      </a:r>
                      <a:r>
                        <a:rPr sz="90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非冷凝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)</a:t>
                      </a:r>
                      <a:endParaRPr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40703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储存状态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储存温度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: -30 ~ 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+</a:t>
                      </a: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60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°C</a:t>
                      </a:r>
                      <a:endParaRPr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储存湿度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: </a:t>
                      </a:r>
                      <a:r>
                        <a:rPr lang="en-US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10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 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~ 90%  (</a:t>
                      </a:r>
                      <a:r>
                        <a:rPr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非冷凝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)</a:t>
                      </a:r>
                      <a:endParaRPr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电源</a:t>
                      </a:r>
                      <a:endParaRPr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DC 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12V,</a:t>
                      </a: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 0.5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A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, </a:t>
                      </a:r>
                      <a:r>
                        <a:rPr lang="zh-CN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外部</a:t>
                      </a:r>
                      <a:r>
                        <a:rPr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AC-DC</a:t>
                      </a:r>
                      <a:r>
                        <a:rPr lang="zh-CN" altLang="en-US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电源</a:t>
                      </a:r>
                      <a:r>
                        <a:rPr lang="zh-CN" altLang="en-US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适配器</a:t>
                      </a:r>
                      <a:endParaRPr lang="zh-CN" altLang="en-US"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电源</a:t>
                      </a:r>
                      <a:r>
                        <a:rPr lang="zh-CN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功率</a:t>
                      </a:r>
                      <a:endParaRPr lang="zh-CN"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≤</a:t>
                      </a: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4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W</a:t>
                      </a:r>
                      <a:endParaRPr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38760">
                <a:tc>
                  <a:txBody>
                    <a:bodyPr/>
                    <a:lstStyle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sz="900" spc="-3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接口</a:t>
                      </a:r>
                      <a:endParaRPr lang="zh-CN" sz="900" spc="-3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1</a:t>
                      </a:r>
                      <a:r>
                        <a:rPr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GE</a:t>
                      </a:r>
                      <a:endParaRPr lang="en-US"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3975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marL="71755" algn="l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90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按钮</a:t>
                      </a:r>
                      <a:endParaRPr lang="zh-CN" altLang="en-US" sz="90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altLang="en-US" sz="900" spc="1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RST</a:t>
                      </a:r>
                      <a:endParaRPr lang="en-US" altLang="en-US" sz="900" spc="10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53975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38760">
                <a:tc>
                  <a:txBody>
                    <a:bodyPr/>
                    <a:p>
                      <a:pPr marL="71755" algn="l">
                        <a:lnSpc>
                          <a:spcPts val="1005"/>
                        </a:lnSpc>
                        <a:spcBef>
                          <a:spcPts val="345"/>
                        </a:spcBef>
                        <a:buClrTx/>
                        <a:buSzTx/>
                        <a:buFontTx/>
                        <a:tabLst>
                          <a:tab pos="120650" algn="l"/>
                        </a:tabLst>
                      </a:pPr>
                      <a:r>
                        <a:rPr lang="zh-CN" sz="90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指示灯</a:t>
                      </a:r>
                      <a:endParaRPr lang="zh-CN" sz="90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  <a:sym typeface="+mn-ea"/>
                        </a:rPr>
                        <a:t>REG/LOS, LINK/ACT, SYS</a:t>
                      </a:r>
                      <a:endParaRPr lang="en-US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  <a:sym typeface="+mn-ea"/>
                      </a:endParaRPr>
                    </a:p>
                  </a:txBody>
                  <a:tcPr marL="0" marR="0" marT="0" marB="0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358140" y="379436"/>
            <a:ext cx="3500120" cy="2698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3565" y="361022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硬件参数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8945" y="460375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object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42900" y="3636645"/>
          <a:ext cx="3486150" cy="14897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/>
                <a:gridCol w="2672715"/>
              </a:tblGrid>
              <a:tr h="1201420">
                <a:tc>
                  <a:txBody>
                    <a:bodyPr/>
                    <a:lstStyle/>
                    <a:p>
                      <a:pPr marL="71755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</a:pPr>
                      <a:r>
                        <a:rPr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PON </a:t>
                      </a:r>
                      <a:r>
                        <a:rPr lang="zh-CN" sz="900" b="0" spc="-3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端口</a:t>
                      </a:r>
                      <a:endParaRPr lang="zh-CN" sz="900" b="0" spc="-3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5461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1 XPON port(EPON PX20+ </a:t>
                      </a: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和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</a:rPr>
                        <a:t> GPON Class B+)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SC单模，</a:t>
                      </a: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光接口：</a:t>
                      </a:r>
                      <a:r>
                        <a:rPr sz="90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SC/UPC</a:t>
                      </a:r>
                      <a:r>
                        <a:rPr lang="zh-CN" sz="900" spc="2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连接器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发射光功率：0～+4dBm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接收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灵敏度： -27dBm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过载光功率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: -3dBm(EPON) or  -8dBm(GPON)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传输距离：20KM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indent="-71755" algn="l" defTabSz="914400" eaLnBrk="1" fontAlgn="auto" latinLnBrk="0" hangingPunct="1">
                        <a:lnSpc>
                          <a:spcPct val="135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</a:pPr>
                      <a:r>
                        <a:rPr lang="zh-CN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光波波长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: 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TX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1310nm, R</a:t>
                      </a:r>
                      <a:r>
                        <a:rPr lang="en-US"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X</a:t>
                      </a: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1490nm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spc="-3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LAN </a:t>
                      </a:r>
                      <a:r>
                        <a:rPr lang="zh-CN" altLang="en-US" sz="900" spc="-3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端口</a:t>
                      </a:r>
                      <a:endParaRPr lang="zh-CN" altLang="en-US" sz="900" spc="-3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1*GE, </a:t>
                      </a: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自适应以太网接口</a:t>
                      </a: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, RJ45</a:t>
                      </a: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连接器</a:t>
                      </a:r>
                      <a:endParaRPr lang="zh-CN" altLang="en-US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337820" y="3330575"/>
            <a:ext cx="3499485" cy="306705"/>
            <a:chOff x="532" y="5079"/>
            <a:chExt cx="5511" cy="483"/>
          </a:xfrm>
        </p:grpSpPr>
        <p:sp>
          <p:nvSpPr>
            <p:cNvPr id="13" name="圆角矩形 12"/>
            <p:cNvSpPr/>
            <p:nvPr/>
          </p:nvSpPr>
          <p:spPr>
            <a:xfrm>
              <a:off x="532" y="5121"/>
              <a:ext cx="5511" cy="425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12" y="5079"/>
              <a:ext cx="1408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端口参数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00" y="5255"/>
              <a:ext cx="170" cy="17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9" name="object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053840" y="687070"/>
          <a:ext cx="3413760" cy="6538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435"/>
                <a:gridCol w="2600325"/>
              </a:tblGrid>
              <a:tr h="1329055">
                <a:tc>
                  <a:txBody>
                    <a:bodyPr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基础功能</a:t>
                      </a:r>
                      <a:endParaRPr lang="zh-CN" altLang="en-US" sz="90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MPCP</a:t>
                      </a: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发现和注册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Mac/Loid/</a:t>
                      </a:r>
                      <a:r>
                        <a:rPr lang="en-US" altLang="zh-CN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Mac+Loid</a:t>
                      </a:r>
                      <a:r>
                        <a:rPr lang="zh-CN" altLang="en-US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身份验证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支持Triple Churning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 DBA</a:t>
                      </a: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带宽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支持自动检测、自动配置和自动固件升级 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5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SN/</a:t>
                      </a:r>
                      <a:r>
                        <a:rPr lang="en-US" altLang="zh-CN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Psw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/Loid/</a:t>
                      </a:r>
                      <a:r>
                        <a:rPr lang="en-US" altLang="zh-CN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Loid+Psw</a:t>
                      </a:r>
                      <a:r>
                        <a:rPr lang="zh-CN" altLang="en-US" sz="900" spc="15" dirty="0" err="1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认证</a:t>
                      </a:r>
                      <a:endParaRPr lang="en-US" altLang="zh-CN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90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告警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断电告警</a:t>
                      </a:r>
                      <a:endParaRPr lang="zh-CN" altLang="en-US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支持端口环路检测告警</a:t>
                      </a:r>
                      <a:endParaRPr lang="zh-CN" altLang="en-US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支持端口连接丢失告警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41020">
                <a:tc>
                  <a:txBody>
                    <a:bodyPr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LAN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支持端口速率限制</a:t>
                      </a:r>
                      <a:endParaRPr lang="zh-CN" altLang="en-US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支持环路检测</a:t>
                      </a:r>
                      <a:endParaRPr lang="zh-CN" altLang="en-US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支持风暴控制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41020">
                <a:tc>
                  <a:txBody>
                    <a:bodyPr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</a:endParaRPr>
                    </a:p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</a:rPr>
                        <a:t>VLAN</a:t>
                      </a:r>
                      <a:endParaRPr lang="en-US" altLang="zh-CN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</a:endParaRPr>
                    </a:p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支持VLAN Tag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支持VLAN Transparent</a:t>
                      </a:r>
                      <a:endParaRPr sz="900" spc="15" dirty="0">
                        <a:solidFill>
                          <a:srgbClr val="313130"/>
                        </a:solidFill>
                        <a:latin typeface="Arial" panose="020B0604020202020204" pitchFamily="34" charset="0"/>
                        <a:cs typeface="Calibri" panose="020F0502020204030204"/>
                        <a:sym typeface="+mn-ea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sz="900" spc="15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支持VLAN Trunk(最大8个vlan)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900" b="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组播</a:t>
                      </a:r>
                      <a:endParaRPr lang="zh-CN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IGMPv1/v2/Snooping 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支持最大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</a:t>
                      </a: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个组播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vlan</a:t>
                      </a:r>
                      <a:endParaRPr lang="zh-CN" altLang="en-US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支持最大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64</a:t>
                      </a: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个组播组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53086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QOS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4</a:t>
                      </a: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个队列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802.1P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735965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L3</a:t>
                      </a: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IPv4/IPv6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DHCP/PPPOE/Static IP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支持静态路由</a:t>
                      </a:r>
                      <a:endParaRPr lang="zh-CN" altLang="en-US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NAT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878840">
                <a:tc>
                  <a:txBody>
                    <a:bodyPr/>
                    <a:lstStyle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</a:rPr>
                        <a:t>管理</a:t>
                      </a:r>
                      <a:endParaRPr lang="en-US" altLang="zh-CN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</a:endParaRPr>
                    </a:p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CTC OAM 2.0</a:t>
                      </a: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和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2.1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ITUT984.x OMCI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WEB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TELNET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  <a:p>
                      <a:pPr marL="144145" marR="19685" lvl="0" indent="-71755" algn="l" defTabSz="91440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支持</a:t>
                      </a:r>
                      <a:r>
                        <a:rPr lang="en-US" altLang="zh-CN" sz="900" spc="15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CLI</a:t>
                      </a:r>
                      <a:endParaRPr lang="en-US" altLang="zh-CN" sz="900" spc="15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10" name="圆角矩形 9"/>
          <p:cNvSpPr/>
          <p:nvPr/>
        </p:nvSpPr>
        <p:spPr>
          <a:xfrm>
            <a:off x="4046966" y="393569"/>
            <a:ext cx="3417820" cy="269875"/>
          </a:xfrm>
          <a:prstGeom prst="round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77471" y="38785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功能数据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42851" y="487208"/>
            <a:ext cx="108000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8" name="object 2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37637" y="5571260"/>
          <a:ext cx="3480730" cy="2840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7245"/>
                <a:gridCol w="2663485"/>
              </a:tblGrid>
              <a:tr h="410149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en-US" altLang="zh-CN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XPON </a:t>
                      </a:r>
                      <a:r>
                        <a:rPr lang="zh-CN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模式</a:t>
                      </a:r>
                      <a:endParaRPr lang="zh-CN" altLang="en-US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双模技术</a:t>
                      </a: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, </a:t>
                      </a:r>
                      <a:r>
                        <a:rPr lang="zh-CN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sym typeface="+mn-ea"/>
                        </a:rPr>
                        <a:t>自动接入</a:t>
                      </a:r>
                      <a:r>
                        <a:rPr lang="en-US" sz="900" dirty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sym typeface="+mn-ea"/>
                        </a:rPr>
                        <a:t>EPON/GPON OLT</a:t>
                      </a:r>
                      <a:endParaRPr lang="zh-CN" altLang="en-US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71755" algn="l">
                        <a:lnSpc>
                          <a:spcPts val="101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900" b="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Uplink </a:t>
                      </a:r>
                      <a:r>
                        <a:rPr lang="zh-CN" altLang="en-US" sz="900" b="0" dirty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Gill Sans MT" panose="020B0502020104020203"/>
                          <a:sym typeface="+mn-ea"/>
                        </a:rPr>
                        <a:t>模式</a:t>
                      </a:r>
                      <a:endParaRPr lang="zh-CN" altLang="en-US" sz="900" b="0" dirty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ea typeface="+mn-ea"/>
                          <a:cs typeface="Calibri" panose="020F0502020204030204"/>
                        </a:rPr>
                        <a:t>支持</a:t>
                      </a: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桥接和路由模式</a:t>
                      </a:r>
                      <a:endParaRPr lang="en-US" altLang="zh-CN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异常保护</a:t>
                      </a:r>
                      <a:endParaRPr lang="en-US" altLang="zh-CN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ea typeface="+mn-ea"/>
                        <a:cs typeface="Gill Sans MT" panose="020B0502020104020203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检测非法</a:t>
                      </a: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ONU, </a:t>
                      </a: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硬件故障警告</a:t>
                      </a:r>
                      <a:endParaRPr lang="en-US" altLang="zh-CN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marL="71755" marR="0" lvl="0" indent="0" algn="l" defTabSz="914400" eaLnBrk="1" fontAlgn="auto" latinLnBrk="0" hangingPunct="1">
                        <a:lnSpc>
                          <a:spcPts val="101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防火墙</a:t>
                      </a:r>
                      <a:r>
                        <a:rPr lang="zh-CN" altLang="en-US" sz="900" b="0" dirty="0" smtClean="0">
                          <a:solidFill>
                            <a:srgbClr val="313130"/>
                          </a:solidFill>
                          <a:uFillTx/>
                          <a:latin typeface="Arial" panose="020B0604020202020204" pitchFamily="34" charset="0"/>
                          <a:cs typeface="Gill Sans MT" panose="020B0502020104020203"/>
                          <a:sym typeface="+mn-ea"/>
                        </a:rPr>
                        <a:t>技术</a:t>
                      </a:r>
                      <a:endParaRPr lang="zh-CN" altLang="en-US" sz="900" b="0" dirty="0" smtClean="0">
                        <a:solidFill>
                          <a:srgbClr val="313130"/>
                        </a:solidFill>
                        <a:uFillTx/>
                        <a:latin typeface="Arial" panose="020B0604020202020204" pitchFamily="34" charset="0"/>
                        <a:cs typeface="Gill Sans MT" panose="020B0502020104020203"/>
                        <a:sym typeface="+mn-ea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9685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285" algn="l"/>
                        </a:tabLst>
                        <a:defRPr/>
                      </a:pP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</a:t>
                      </a: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DDOS, </a:t>
                      </a: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支持基于</a:t>
                      </a:r>
                      <a:r>
                        <a:rPr lang="en-US" altLang="zh-CN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ACL/MAC/URL</a:t>
                      </a:r>
                      <a:r>
                        <a:rPr lang="zh-CN" altLang="en-US" sz="900" spc="10" dirty="0" smtClean="0">
                          <a:solidFill>
                            <a:srgbClr val="313130"/>
                          </a:solidFill>
                          <a:latin typeface="Arial" panose="020B0604020202020204" pitchFamily="34" charset="0"/>
                          <a:cs typeface="Calibri" panose="020F0502020204030204"/>
                          <a:sym typeface="+mn-ea"/>
                        </a:rPr>
                        <a:t>过滤</a:t>
                      </a:r>
                      <a:endParaRPr lang="en-US" altLang="zh-CN" sz="900" spc="10" dirty="0" smtClean="0">
                        <a:solidFill>
                          <a:srgbClr val="313130"/>
                        </a:solidFill>
                        <a:latin typeface="Arial" panose="020B0604020202020204" pitchFamily="34" charset="0"/>
                        <a:ea typeface="+mn-ea"/>
                        <a:cs typeface="Calibri" panose="020F0502020204030204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sp>
        <p:nvSpPr>
          <p:cNvPr id="23" name="圆角矩形 22"/>
          <p:cNvSpPr/>
          <p:nvPr/>
        </p:nvSpPr>
        <p:spPr>
          <a:xfrm>
            <a:off x="337636" y="5316963"/>
            <a:ext cx="3480731" cy="269875"/>
          </a:xfrm>
          <a:prstGeom prst="roundRect">
            <a:avLst/>
          </a:prstGeom>
          <a:solidFill>
            <a:srgbClr val="FF6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68142" y="5311249"/>
            <a:ext cx="13110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功能数据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33521" y="5410602"/>
            <a:ext cx="109681" cy="1080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  <p:tag name="KSO_WM_UNIT_PLACING_PICTURE_USER_VIEWPORT" val="{&quot;height&quot;:759,&quot;width&quot;:869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TABLE_BEAUTIFY" val="smartTable{7149e3d0-b402-493a-94d6-da16937fd255}"/>
  <p:tag name="TABLE_ENDDRAG_ORIGIN_RECT" val="538*51"/>
  <p:tag name="TABLE_ENDDRAG_RECT" val="28*752*538*5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TABLE_BEAUTIFY" val="smartTable{102fb185-4a5f-4762-8c0c-4b1d2a292bcd}"/>
</p:tagLst>
</file>

<file path=ppt/tags/tag21.xml><?xml version="1.0" encoding="utf-8"?>
<p:tagLst xmlns:p="http://schemas.openxmlformats.org/presentationml/2006/main">
  <p:tag name="KSO_WM_UNIT_TABLE_BEAUTIFY" val="smartTable{b37b2a66-c640-480d-b396-0d6aa997f38f}"/>
  <p:tag name="TABLE_ENDDRAG_ORIGIN_RECT" val="274*118"/>
  <p:tag name="TABLE_ENDDRAG_RECT" val="27*279*274*118"/>
</p:tagLst>
</file>

<file path=ppt/tags/tag22.xml><?xml version="1.0" encoding="utf-8"?>
<p:tagLst xmlns:p="http://schemas.openxmlformats.org/presentationml/2006/main">
  <p:tag name="KSO_WM_UNIT_TABLE_BEAUTIFY" val="smartTable{b7861c3d-0c1f-41ee-95cc-fdf54233a5af}"/>
  <p:tag name="TABLE_ENDDRAG_ORIGIN_RECT" val="268*484"/>
  <p:tag name="TABLE_ENDDRAG_RECT" val="319*54*268*484"/>
</p:tagLst>
</file>

<file path=ppt/tags/tag23.xml><?xml version="1.0" encoding="utf-8"?>
<p:tagLst xmlns:p="http://schemas.openxmlformats.org/presentationml/2006/main">
  <p:tag name="KSO_WM_UNIT_TABLE_BEAUTIFY" val="smartTable{c52999fb-ca32-478b-ad59-7d89df768c55}"/>
</p:tagLst>
</file>

<file path=ppt/tags/tag24.xml><?xml version="1.0" encoding="utf-8"?>
<p:tagLst xmlns:p="http://schemas.openxmlformats.org/presentationml/2006/main">
  <p:tag name="COMMONDATA" val="eyJoZGlkIjoiZWZlMWRkOGRkMWFmODcwOTk3NWEyNGY4YzE2OTBhYmUifQ=="/>
  <p:tag name="KSO_WPP_MARK_KEY" val="813ff8eb-012f-404c-822d-9e8a992e2ac6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2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1518</Words>
  <Application>WPS Office WWO_base_provider_20221031101348-1857be321c</Application>
  <PresentationFormat>自定义</PresentationFormat>
  <Paragraphs>194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Arial</vt:lpstr>
      <vt:lpstr>微软雅黑</vt:lpstr>
      <vt:lpstr>汉仪旗黑KW 55S</vt:lpstr>
      <vt:lpstr>Gill Sans MT</vt:lpstr>
      <vt:lpstr>Calibri</vt:lpstr>
      <vt:lpstr>汉仪书宋二KW</vt:lpstr>
      <vt:lpstr>Kingsoft Confetti</vt:lpstr>
      <vt:lpstr>Noto Sans Lao</vt:lpstr>
      <vt:lpstr>宋体</vt:lpstr>
      <vt:lpstr>汉仪中等线KW</vt:lpstr>
      <vt:lpstr>Office Theme</vt:lpstr>
      <vt:lpstr>V2801SC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V2801SC</dc:title>
  <dc:creator/>
  <cp:lastModifiedBy>肖汉斯的爸爸</cp:lastModifiedBy>
  <dcterms:created xsi:type="dcterms:W3CDTF">2023-08-14T02:20:23Z</dcterms:created>
  <dcterms:modified xsi:type="dcterms:W3CDTF">2023-08-14T02:20:23Z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1900-01-10T08:00:00Z</vt:filetime>
  </property>
  <property fmtid="{D5CDD505-2E9C-101B-9397-08002B2CF9AE}" pid="3" name="Creator">
    <vt:lpwstr>Adobe InDesign 16.3 (Macintosh)</vt:lpwstr>
  </property>
  <property fmtid="{D5CDD505-2E9C-101B-9397-08002B2CF9AE}" pid="4" name="LastSaved">
    <vt:filetime>1900-01-10T08:00:00Z</vt:filetime>
  </property>
  <property fmtid="{D5CDD505-2E9C-101B-9397-08002B2CF9AE}" pid="5" name="ICV">
    <vt:lpwstr>23075B4F42E4480C9C9D93D65A290F17_13</vt:lpwstr>
  </property>
  <property fmtid="{D5CDD505-2E9C-101B-9397-08002B2CF9AE}" pid="6" name="KSOProductBuildVer">
    <vt:lpwstr>2052-0.0.0.0</vt:lpwstr>
  </property>
</Properties>
</file>