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5" userDrawn="1">
          <p15:clr>
            <a:srgbClr val="A4A3A4"/>
          </p15:clr>
        </p15:guide>
        <p15:guide id="2" pos="2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5"/>
        <p:guide pos="21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575554"/>
            <a:ext cx="7560309" cy="5112385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pic>
        <p:nvPicPr>
          <p:cNvPr id="2" name="图片 1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50" y="622300"/>
            <a:ext cx="1808765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38870"/>
            <a:ext cx="7560310" cy="195453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://www.genexis.eu/" TargetMode="Externa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C:/Users/xiaoxiongwen/AppData/Local/Temp/picturecompress_20211104134816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45" y="2505710"/>
            <a:ext cx="7588885" cy="160337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292875" y="1612901"/>
            <a:ext cx="925194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000"/>
              </a:lnSpc>
              <a:spcBef>
                <a:spcPts val="100"/>
              </a:spcBef>
            </a:pPr>
            <a:r>
              <a:rPr lang="zh-CN" sz="800" spc="-55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想了解更多信息请扫描二维码</a:t>
            </a:r>
            <a:r>
              <a:rPr sz="800" spc="-4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: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220" y="7462520"/>
            <a:ext cx="2597150" cy="17576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zh-CN" sz="1200" b="1" dirty="0">
                <a:solidFill>
                  <a:srgbClr val="FF6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产品亮点</a:t>
            </a:r>
            <a:endParaRPr sz="120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455" indent="-72390">
              <a:spcBef>
                <a:spcPts val="300"/>
              </a:spcBef>
              <a:buChar char="•"/>
              <a:tabLst>
                <a:tab pos="85090" algn="l"/>
              </a:tabLst>
            </a:pPr>
            <a:r>
              <a:rPr sz="900" b="1" spc="-5" dirty="0" err="1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紧凑设计，满足多种应用场景</a:t>
            </a:r>
            <a:endParaRPr sz="900" b="1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1755" indent="0">
              <a:spcBef>
                <a:spcPts val="300"/>
              </a:spcBef>
              <a:tabLst>
                <a:tab pos="85090" algn="l"/>
              </a:tabLst>
            </a:pP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支持低密度、偏远、人烟稀少、园区等多种场景部署。</a:t>
            </a:r>
            <a:endParaRPr sz="900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1755" indent="0">
              <a:spcBef>
                <a:spcPts val="300"/>
              </a:spcBef>
              <a:tabLst>
                <a:tab pos="85090" algn="l"/>
              </a:tabLst>
            </a:pP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 FTTM </a:t>
            </a:r>
            <a:r>
              <a:rPr lang="zh-CN" altLang="en-US"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，支持</a:t>
            </a:r>
            <a:r>
              <a:rPr sz="900" spc="-5" dirty="0" err="1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与无线基站</a:t>
            </a:r>
            <a:r>
              <a:rPr lang="zh-CN" altLang="en-US"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共享机架安装</a:t>
            </a:r>
            <a:endParaRPr lang="zh-CN" altLang="en-US" sz="900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1755" indent="0">
              <a:spcBef>
                <a:spcPts val="300"/>
              </a:spcBef>
              <a:tabLst>
                <a:tab pos="85090" algn="l"/>
              </a:tabLst>
            </a:pPr>
            <a:endParaRPr sz="900" spc="-5" dirty="0">
              <a:solidFill>
                <a:srgbClr val="30302F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84455" indent="-72390">
              <a:spcBef>
                <a:spcPts val="300"/>
              </a:spcBef>
              <a:buChar char="•"/>
              <a:tabLst>
                <a:tab pos="85090" algn="l"/>
              </a:tabLst>
            </a:pPr>
            <a:r>
              <a:rPr sz="900" b="1" spc="-5" dirty="0" err="1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体积小、重量轻，更易于运输和安装</a:t>
            </a:r>
            <a:endParaRPr sz="900" b="1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1755">
              <a:spcBef>
                <a:spcPts val="300"/>
              </a:spcBef>
              <a:tabLst>
                <a:tab pos="85090" algn="l"/>
              </a:tabLst>
            </a:pP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体积小，重量轻，便于运输和安装。</a:t>
            </a:r>
            <a:endParaRPr sz="900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1755">
              <a:spcBef>
                <a:spcPts val="300"/>
              </a:spcBef>
              <a:tabLst>
                <a:tab pos="85090" algn="l"/>
              </a:tabLst>
            </a:pP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支持机房、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地下室、</a:t>
            </a:r>
            <a:r>
              <a:rPr lang="zh-CN"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弱电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房、小型</a:t>
            </a: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机柜等多种安装方式</a:t>
            </a:r>
            <a:endParaRPr sz="800" spc="-5" dirty="0">
              <a:solidFill>
                <a:srgbClr val="30302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5085" y="5956300"/>
            <a:ext cx="3296285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6520" algn="l" fontAlgn="auto">
              <a:lnSpc>
                <a:spcPct val="130000"/>
              </a:lnSpc>
              <a:spcBef>
                <a:spcPts val="100"/>
              </a:spcBef>
            </a:pP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V1600G0-B </a:t>
            </a:r>
            <a:r>
              <a:rPr lang="zh-CN"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是一款紧凑型盒式的</a:t>
            </a: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GPON OLT</a:t>
            </a: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，它有</a:t>
            </a:r>
            <a:r>
              <a:rPr lang="en-US" altLang="zh-CN"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个PON口，</a:t>
            </a:r>
            <a:r>
              <a:rPr lang="zh-CN" altLang="en-US"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可</a:t>
            </a:r>
            <a:r>
              <a:rPr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满足灵活快速的FTTx接入，适用于稀疏</a:t>
            </a: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偏远</a:t>
            </a: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成本敏感</a:t>
            </a:r>
            <a:r>
              <a:rPr lang="zh-CN"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的应用区域</a:t>
            </a:r>
            <a:r>
              <a:rPr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、智慧园区、商业楼宇、FTT</a:t>
            </a:r>
            <a:r>
              <a:rPr lang="en-US"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sz="120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等场景</a:t>
            </a:r>
            <a:r>
              <a:rPr sz="1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2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00" y="10557512"/>
            <a:ext cx="2540635" cy="11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650" spc="-7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2-1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650" spc="-7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-2021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1.0</a:t>
            </a:r>
            <a:r>
              <a:rPr sz="650" spc="-45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0" spc="-40" dirty="0">
                <a:solidFill>
                  <a:srgbClr val="808285"/>
                </a:solidFill>
                <a:latin typeface="Arial" panose="020B0604020202020204"/>
                <a:cs typeface="Arial" panose="020B0604020202020204"/>
                <a:hlinkClick r:id="rId2"/>
              </a:rPr>
              <a:t>www.vsolcn.com</a:t>
            </a:r>
            <a:endParaRPr sz="650" spc="-40" dirty="0">
              <a:solidFill>
                <a:srgbClr val="808285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3180" y="5956302"/>
            <a:ext cx="202501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</a:rPr>
              <a:t>V1600G0-B</a:t>
            </a:r>
            <a:endParaRPr lang="en-US" sz="2400" spc="-185" dirty="0">
              <a:solidFill>
                <a:srgbClr val="FF69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100" y="6263640"/>
            <a:ext cx="2362835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口</a:t>
            </a:r>
            <a:r>
              <a:rPr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GPON OLT</a:t>
            </a:r>
            <a:r>
              <a:rPr lang="en-US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支持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层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交换）</a:t>
            </a:r>
            <a:endParaRPr lang="zh-CN" altLang="en-US" sz="1200" dirty="0">
              <a:solidFill>
                <a:srgbClr val="414042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8" name="图片 17" descr="F:\0-正在做\芯德产品 Datasheet\V1600G0-B\1636006957.png16360069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33" y="699135"/>
            <a:ext cx="871855" cy="872490"/>
          </a:xfrm>
          <a:prstGeom prst="rect">
            <a:avLst/>
          </a:prstGeom>
        </p:spPr>
      </p:pic>
      <p:pic>
        <p:nvPicPr>
          <p:cNvPr id="3" name="图片 2" descr="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4625" y="4661535"/>
            <a:ext cx="648335" cy="458470"/>
          </a:xfrm>
          <a:prstGeom prst="rect">
            <a:avLst/>
          </a:prstGeom>
        </p:spPr>
      </p:pic>
      <p:sp>
        <p:nvSpPr>
          <p:cNvPr id="13" name="object 4"/>
          <p:cNvSpPr txBox="1"/>
          <p:nvPr/>
        </p:nvSpPr>
        <p:spPr>
          <a:xfrm>
            <a:off x="3855165" y="7458075"/>
            <a:ext cx="3070225" cy="16579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84455" indent="-72390">
              <a:lnSpc>
                <a:spcPct val="100000"/>
              </a:lnSpc>
              <a:spcBef>
                <a:spcPts val="360"/>
              </a:spcBef>
              <a:buChar char="•"/>
              <a:tabLst>
                <a:tab pos="85090" algn="l"/>
              </a:tabLst>
            </a:pPr>
            <a:endParaRPr sz="900" b="1" spc="-5" dirty="0">
              <a:solidFill>
                <a:srgbClr val="30302F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84455" lvl="0" indent="-72390" fontAlgn="auto">
              <a:lnSpc>
                <a:spcPct val="100000"/>
              </a:lnSpc>
              <a:spcBef>
                <a:spcPts val="300"/>
              </a:spcBef>
              <a:buChar char="•"/>
              <a:tabLst>
                <a:tab pos="85090" algn="l"/>
              </a:tabLst>
            </a:pPr>
            <a:r>
              <a:rPr sz="900" b="1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电信级安全防护，支持动态路由协议RIP&amp;OSPF，保障网络安全运行 </a:t>
            </a:r>
            <a:endParaRPr sz="900" b="1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1755" lvl="0" algn="l" fontAlgn="auto">
              <a:lnSpc>
                <a:spcPct val="100000"/>
              </a:lnSpc>
              <a:spcBef>
                <a:spcPts val="300"/>
              </a:spcBef>
              <a:buClrTx/>
              <a:buSzTx/>
              <a:buNone/>
              <a:tabLst>
                <a:tab pos="85090" algn="l"/>
              </a:tabLst>
            </a:pP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支持LACP STP、RSTP、MSTP等上行冗余保护，支持RIP&amp;OSPF协议</a:t>
            </a:r>
            <a:r>
              <a:rPr lang="zh-CN"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支持链路保护。</a:t>
            </a:r>
            <a:endParaRPr sz="900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065" lvl="0" indent="0" fontAlgn="auto">
              <a:lnSpc>
                <a:spcPct val="100000"/>
              </a:lnSpc>
              <a:spcBef>
                <a:spcPts val="300"/>
              </a:spcBef>
              <a:buNone/>
              <a:tabLst>
                <a:tab pos="85090" algn="l"/>
              </a:tabLst>
            </a:pPr>
            <a:endParaRPr sz="900" spc="-5" dirty="0">
              <a:solidFill>
                <a:srgbClr val="30302F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84455" indent="-72390">
              <a:spcBef>
                <a:spcPts val="300"/>
              </a:spcBef>
              <a:buChar char="•"/>
              <a:tabLst>
                <a:tab pos="85090" algn="l"/>
              </a:tabLst>
            </a:pPr>
            <a:r>
              <a:rPr lang="zh-CN" altLang="en-US" sz="900" b="1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更低的</a:t>
            </a:r>
            <a:r>
              <a:rPr sz="900" b="1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TCO</a:t>
            </a:r>
            <a:endParaRPr sz="900" b="1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1755">
              <a:spcBef>
                <a:spcPts val="300"/>
              </a:spcBef>
              <a:tabLst>
                <a:tab pos="85090" algn="l"/>
              </a:tabLst>
            </a:pPr>
            <a:r>
              <a:rPr sz="900" spc="-5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大幅节省主干光纤、管道工程和设施的投资费用。 有效降低资本支出和运营支出。</a:t>
            </a:r>
            <a:endParaRPr sz="900" spc="-5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065" lvl="0" indent="0" fontAlgn="auto">
              <a:lnSpc>
                <a:spcPct val="100000"/>
              </a:lnSpc>
              <a:spcBef>
                <a:spcPts val="300"/>
              </a:spcBef>
              <a:buNone/>
              <a:tabLst>
                <a:tab pos="85090" algn="l"/>
              </a:tabLst>
            </a:pPr>
            <a:endParaRPr sz="800" spc="-5" dirty="0">
              <a:solidFill>
                <a:srgbClr val="30302F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5" name="图片 4" descr="BIS_mar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715" y="4563745"/>
            <a:ext cx="584835" cy="653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5530" y="9197977"/>
          <a:ext cx="6612890" cy="104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005"/>
                <a:gridCol w="1711960"/>
                <a:gridCol w="1574800"/>
                <a:gridCol w="2270125"/>
              </a:tblGrid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lang="zh-CN" sz="900" spc="25" dirty="0">
                          <a:solidFill>
                            <a:srgbClr val="4140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产品型号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900" spc="25" dirty="0">
                          <a:solidFill>
                            <a:srgbClr val="4140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产品描述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900" spc="25" dirty="0">
                          <a:solidFill>
                            <a:srgbClr val="4140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电源配置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17780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zh-CN" sz="900" dirty="0">
                          <a:solidFill>
                            <a:srgbClr val="4140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配件</a:t>
                      </a:r>
                      <a:endParaRPr sz="9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17780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V1600G0-B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4*GPON, </a:t>
                      </a: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*RJ45+2*SFP/SFP+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  <a:r>
                        <a:rPr lang="zh-CN" altLang="en-US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交流电源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</a:t>
                      </a:r>
                      <a:r>
                        <a:rPr lang="zh-CN" altLang="en-US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交流电源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</a:t>
                      </a:r>
                      <a:r>
                        <a:rPr lang="zh-CN" altLang="en-US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直流电源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1*交流电源 + 1* </a:t>
                      </a:r>
                      <a:r>
                        <a:rPr lang="zh-CN" altLang="en-US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直流电源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43180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 SFP C++ </a:t>
                      </a:r>
                      <a:r>
                        <a:rPr lang="zh-CN" altLang="en-US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光模块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 SFP C+++ 光模块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1G SFP光模块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10G SFP+ 光模块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43815" marB="0" anchor="ctr" anchorCtr="0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91693" y="546102"/>
            <a:ext cx="324612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zh-CN" b="1" dirty="0">
                <a:solidFill>
                  <a:srgbClr val="FF69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技术规格</a:t>
            </a:r>
            <a:endParaRPr sz="1400" spc="100" dirty="0">
              <a:solidFill>
                <a:srgbClr val="414042"/>
              </a:solidFill>
              <a:uFillTx/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5450" y="8897622"/>
            <a:ext cx="1955164" cy="15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900" b="1" dirty="0">
                <a:solidFill>
                  <a:srgbClr val="41404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订购信息</a:t>
            </a:r>
            <a:r>
              <a:rPr sz="900" b="1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:</a:t>
            </a:r>
            <a:endParaRPr sz="900" b="1" dirty="0">
              <a:solidFill>
                <a:srgbClr val="414042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130" y="1033653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850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官网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                                             </a:t>
            </a:r>
            <a:r>
              <a:rPr lang="zh-CN" altLang="en-US" sz="850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电子邮件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410210" y="7937500"/>
            <a:ext cx="1784985" cy="431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p>
            <a:pPr marL="36195" indent="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107950" algn="l"/>
                <a:tab pos="170180" algn="l"/>
              </a:tabLst>
            </a:pPr>
            <a:r>
              <a:rPr lang="zh-CN" altLang="en-US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组播</a:t>
            </a:r>
            <a:endParaRPr lang="zh-CN" altLang="en-US" sz="900" b="1" dirty="0">
              <a:solidFill>
                <a:srgbClr val="30302F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支持IGMP </a:t>
            </a:r>
            <a:r>
              <a:rPr lang="en-US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nooping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en-US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2048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IP</a:t>
            </a: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组播组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8"/>
          <p:cNvSpPr txBox="1"/>
          <p:nvPr/>
        </p:nvSpPr>
        <p:spPr>
          <a:xfrm>
            <a:off x="2711703" y="7283450"/>
            <a:ext cx="2025650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sz="900" b="1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</a:t>
            </a:r>
            <a:endParaRPr sz="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支持Tcont DBA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支持Gemport traffic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符合 ITU-T984.x 标准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传输距离可达20KM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 fontAlgn="auto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支持数据加密、组播、端口VLAN、分离、RSTP等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支持ONT自动发现/链路检测/软件远程升级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5244248" y="4217669"/>
            <a:ext cx="1885950" cy="360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支持VLAN划分和用户分离，避免广播风暴</a:t>
            </a:r>
            <a:endParaRPr lang="zh-CN"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支持断</a:t>
            </a:r>
            <a:r>
              <a:rPr lang="zh-CN" sz="8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电告警功能，方便检测链路问题</a:t>
            </a:r>
            <a:endParaRPr lang="zh-CN" sz="800" spc="-1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支持广播风暴抑制功能</a:t>
            </a:r>
            <a:endParaRPr lang="zh-CN" sz="800" spc="-1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支持不同端口之间的端口隔离</a:t>
            </a:r>
            <a:endParaRPr lang="zh-CN"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支持ACL和SNMP灵活配置数据包过滤</a:t>
            </a:r>
            <a:endParaRPr lang="zh-CN"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专门的防系统故障设计，保持系统稳定</a:t>
            </a:r>
            <a:endParaRPr lang="zh-CN"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支持RSTP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endParaRPr sz="800" b="1" spc="-5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None/>
              <a:tabLst>
                <a:tab pos="147320" algn="l"/>
              </a:tabLst>
            </a:pPr>
            <a:r>
              <a:rPr lang="zh-CN" sz="900" b="1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尺寸</a:t>
            </a: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(L*W*H)</a:t>
            </a:r>
            <a:endParaRPr sz="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442mm*22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mm*43.6mm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lang="zh-CN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重量</a:t>
            </a:r>
            <a:endParaRPr sz="900" b="1" dirty="0">
              <a:solidFill>
                <a:srgbClr val="30302F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单电源净重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2.95kg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单电源毛重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4.15kg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lang="zh-CN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功率</a:t>
            </a:r>
            <a:endParaRPr sz="900" b="1" dirty="0">
              <a:solidFill>
                <a:srgbClr val="30302F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5W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lang="zh-CN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工作温度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0°C ~+50°C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lang="zh-CN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存储温度</a:t>
            </a:r>
            <a:endParaRPr sz="900" b="1" dirty="0">
              <a:solidFill>
                <a:srgbClr val="30302F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-40~+85°C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lang="zh-CN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相对湿度</a:t>
            </a:r>
            <a:endParaRPr sz="900" b="1" dirty="0">
              <a:solidFill>
                <a:srgbClr val="30302F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5~90% (</a:t>
            </a: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非冷凝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410210" y="4203700"/>
            <a:ext cx="2105660" cy="351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36195" indent="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107950" algn="l"/>
                <a:tab pos="170180" algn="l"/>
              </a:tabLst>
            </a:pPr>
            <a:r>
              <a:rPr lang="zh-CN" sz="900" b="1" spc="-35" dirty="0">
                <a:solidFill>
                  <a:srgbClr val="31313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管理功能</a:t>
            </a:r>
            <a:endParaRPr lang="zh-CN" sz="900" b="1" spc="-35" dirty="0">
              <a:solidFill>
                <a:srgbClr val="31313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SNMP,Telnet,CLI,WEB,SSH v2;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支持风扇组管理</a:t>
            </a:r>
            <a:endParaRPr lang="zh-CN" altLang="en-US" sz="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支持</a:t>
            </a:r>
            <a:r>
              <a:rPr 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端口状态监控和配置管理</a:t>
            </a:r>
            <a:endParaRPr lang="en-US" sz="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在线ONT配置与管理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用户管理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支持告警管理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280" indent="-171450" algn="l">
              <a:lnSpc>
                <a:spcPct val="100000"/>
              </a:lnSpc>
              <a:spcBef>
                <a:spcPts val="450"/>
              </a:spcBef>
              <a:buClrTx/>
              <a:buSzTx/>
              <a:buNone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层</a:t>
            </a:r>
            <a:r>
              <a:rPr lang="zh-CN" altLang="en-US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32K Mac地址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支持4096个VLAN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支持端口VLAN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支持VLAN tag/Un-tag，VLAN透传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VLAN</a:t>
            </a: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翻译和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QinQ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支持基于端口的风暴控制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支持端口隔离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支持端口限速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 802.1D 和 802.1W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支持静态LACP、动态LACP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基于端口、VID、TOS 和 MAC 地址的 QoS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访问控制列表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IEEE802.x 流量控制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口稳定性统计与监测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2711450" y="4203700"/>
            <a:ext cx="2170430" cy="28606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p>
            <a:pPr marL="41275" algn="l">
              <a:lnSpc>
                <a:spcPct val="100000"/>
              </a:lnSpc>
              <a:spcBef>
                <a:spcPts val="17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DHCP server,DHCP relay,DHCP snooping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DHCP option82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" indent="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107950" algn="l"/>
                <a:tab pos="170180" algn="l"/>
              </a:tabLst>
            </a:pPr>
            <a:r>
              <a:rPr lang="en-US" sz="900" b="1" dirty="0">
                <a:solidFill>
                  <a:srgbClr val="30302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3层功能</a:t>
            </a:r>
            <a:endParaRPr lang="en-US" sz="900" b="1" dirty="0">
              <a:solidFill>
                <a:srgbClr val="30302F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ARP proxy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4096个硬件主机路由，512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硬件子网路由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Radius,Tacacs+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zh-CN"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IP源防护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支持静态路由、动态路由RIP v1/v2、RIPng和OSPF v2/v3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 algn="l">
              <a:lnSpc>
                <a:spcPct val="100000"/>
              </a:lnSpc>
              <a:spcBef>
                <a:spcPts val="175"/>
              </a:spcBef>
              <a:buClrTx/>
              <a:buSzTx/>
              <a:buFontTx/>
            </a:pPr>
            <a:r>
              <a:rPr sz="10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IPv6</a:t>
            </a:r>
            <a:endParaRPr sz="10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支持NDP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支持IPv6 Ping、IPv6 Telnet、IPv6路由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 fontAlgn="auto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支持基于源IPv6地址、目的IPv6地址、L4端口、协议类型等的ACL</a:t>
            </a:r>
            <a:endParaRPr sz="800" spc="-10" dirty="0">
              <a:solidFill>
                <a:srgbClr val="30302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4145" indent="-107950" algn="l" fontAlgn="auto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支持MLD v1/v2 snooping(Multicast Listener Discovery snooping)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表格 32"/>
          <p:cNvGraphicFramePr/>
          <p:nvPr>
            <p:custDataLst>
              <p:tags r:id="rId2"/>
            </p:custDataLst>
          </p:nvPr>
        </p:nvGraphicFramePr>
        <p:xfrm>
          <a:off x="425348" y="882015"/>
          <a:ext cx="6597015" cy="290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890"/>
                <a:gridCol w="1811655"/>
                <a:gridCol w="3252470"/>
              </a:tblGrid>
              <a:tr h="17526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项目</a:t>
                      </a:r>
                      <a:endParaRPr lang="en-US" altLang="en-US" sz="9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V1600G0-B</a:t>
                      </a:r>
                      <a:endParaRPr lang="en-US" altLang="en-US" sz="900" b="1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外观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机壳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1U 19</a:t>
                      </a: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英寸标准机架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rowSpan="3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上联口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b="0" spc="1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Calibri" panose="020F0502020204030204"/>
                        </a:rPr>
                        <a:t>端口数量</a:t>
                      </a:r>
                      <a:endParaRPr lang="en-US" altLang="zh-CN" sz="900" b="0" spc="1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微软雅黑" panose="020B0503020204020204" charset="-122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4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RJ45(GE)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2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SFP(GE)/SFP+(10GE)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2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rowSpan="3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GPON</a:t>
                      </a:r>
                      <a:r>
                        <a:rPr 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口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spc="1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端口数量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4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物理接口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SFP Slots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最大分光比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1:128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t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管理端口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1*10/100/1000BASE-T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带外管理网口</a:t>
                      </a: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, 1*CONSOLE</a:t>
                      </a:r>
                      <a:r>
                        <a:rPr lang="en-US"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 </a:t>
                      </a:r>
                      <a:r>
                        <a:rPr lang="zh-CN" sz="900" b="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口</a:t>
                      </a: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, 1*USB2.0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89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背板带宽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(Gbps)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104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895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端口转发速率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(Mpps)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47.616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rowSpan="6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PON</a:t>
                      </a:r>
                      <a:r>
                        <a:rPr 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口规格</a:t>
                      </a:r>
                      <a:endParaRPr 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传输距离</a:t>
                      </a:r>
                      <a:endParaRPr lang="zh-CN"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20KM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GPON</a:t>
                      </a: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口速率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上行</a:t>
                      </a: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 1.244Gbps, </a:t>
                      </a: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下行</a:t>
                      </a: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 2.488Gbps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波长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下行</a:t>
                      </a: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 1490nm,</a:t>
                      </a: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上行</a:t>
                      </a: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 1310nm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连接器类型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SC/UPC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光纤类型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9/125μm SMF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支持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PON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模块类型</a:t>
                      </a:r>
                      <a:endParaRPr lang="en-US"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Class B+, C, C+, C++, C+++</a:t>
                      </a:r>
                      <a:endParaRPr lang="en-US"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470"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900" kern="1200" spc="1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管理模式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spcBef>
                          <a:spcPts val="100"/>
                        </a:spcBef>
                        <a:buClrTx/>
                        <a:buSzTx/>
                        <a:buFontTx/>
                      </a:pP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EMS,</a:t>
                      </a:r>
                      <a:r>
                        <a:rPr 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微软雅黑" panose="020B0503020204020204" charset="-122"/>
                        </a:rPr>
                        <a:t>WEB, 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SNMP, Telnet , CLI</a:t>
                      </a:r>
                      <a:endParaRPr sz="900" b="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149e3d0-b402-493a-94d6-da16937fd255}"/>
</p:tagLst>
</file>

<file path=ppt/tags/tag2.xml><?xml version="1.0" encoding="utf-8"?>
<p:tagLst xmlns:p="http://schemas.openxmlformats.org/presentationml/2006/main">
  <p:tag name="KSO_WM_UNIT_TABLE_BEAUTIFY" val="smartTable{0814ebd6-e911-4c6f-b26c-855ff3c1220f}"/>
  <p:tag name="TABLE_ENDDRAG_ORIGIN_RECT" val="519*227"/>
  <p:tag name="TABLE_ENDDRAG_RECT" val="37*88*519*227"/>
</p:tagLst>
</file>

<file path=ppt/tags/tag3.xml><?xml version="1.0" encoding="utf-8"?>
<p:tagLst xmlns:p="http://schemas.openxmlformats.org/presentationml/2006/main">
  <p:tag name="COMMONDATA" val="eyJoZGlkIjoiNGU5YTk2NWU3OTRhNTU0YjZlNWE0ODExMjY4YzM0MTgifQ=="/>
  <p:tag name="KSO_WPP_MARK_KEY" val="4812fe5c-f47f-4c3a-a8d5-e9d1dd334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2032</Words>
  <Application>WPS 演示</Application>
  <PresentationFormat>On-screen Show (4:3)</PresentationFormat>
  <Paragraphs>234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Arial</vt:lpstr>
      <vt:lpstr>微软雅黑</vt:lpstr>
      <vt:lpstr>Times New Roman</vt:lpstr>
      <vt:lpstr>Calibri</vt:lpstr>
      <vt:lpstr>Arial Unicode MS</vt:lpstr>
      <vt:lpstr>Office Theme</vt:lpstr>
      <vt:lpstr>V1600G0-B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V1600G0-B</dc:title>
  <dc:creator/>
  <cp:lastModifiedBy>Glowworm</cp:lastModifiedBy>
  <cp:revision>1</cp:revision>
  <dcterms:created xsi:type="dcterms:W3CDTF">2023-09-21T08:27:17Z</dcterms:created>
  <dcterms:modified xsi:type="dcterms:W3CDTF">2023-09-21T08:27:17Z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2021-11-03T08:00:00Z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2021-11-14T08:00:00Z</vt:filetime>
  </property>
  <property fmtid="{D5CDD505-2E9C-101B-9397-08002B2CF9AE}" pid="5" name="ICV">
    <vt:lpwstr>26DE057A5DE34DB2925CC8F74A3A41E5</vt:lpwstr>
  </property>
  <property fmtid="{D5CDD505-2E9C-101B-9397-08002B2CF9AE}" pid="6" name="KSOProductBuildVer">
    <vt:lpwstr>2052-12.1.0.15374</vt:lpwstr>
  </property>
</Properties>
</file>