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0.svg" ContentType="image/svg+xml"/>
  <Override PartName="/ppt/media/image15.svg" ContentType="image/svg+xml"/>
  <Override PartName="/ppt/media/image17.svg" ContentType="image/svg+xml"/>
  <Override PartName="/ppt/media/image19.svg" ContentType="image/svg+xml"/>
  <Override PartName="/ppt/media/image3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3"/>
    <p:sldId id="263" r:id="rId4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74" userDrawn="1">
          <p15:clr>
            <a:srgbClr val="A4A3A4"/>
          </p15:clr>
        </p15:guide>
        <p15:guide id="2" pos="24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94A"/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200" y="-2226"/>
      </p:cViewPr>
      <p:guideLst>
        <p:guide orient="horz" pos="2774"/>
        <p:guide pos="24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9251950"/>
            <a:ext cx="7560310" cy="1441450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svg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hyperlink" Target="http://www.genexis.eu/" TargetMode="External"/><Relationship Id="rId4" Type="http://schemas.openxmlformats.org/officeDocument/2006/relationships/image" Target="../media/image4.png"/><Relationship Id="rId3" Type="http://schemas.openxmlformats.org/officeDocument/2006/relationships/image" Target="../media/image3.svg"/><Relationship Id="rId26" Type="http://schemas.openxmlformats.org/officeDocument/2006/relationships/slideLayout" Target="../slideLayouts/slideLayout3.xml"/><Relationship Id="rId25" Type="http://schemas.openxmlformats.org/officeDocument/2006/relationships/image" Target="../media/image19.svg"/><Relationship Id="rId24" Type="http://schemas.openxmlformats.org/officeDocument/2006/relationships/image" Target="../media/image18.png"/><Relationship Id="rId23" Type="http://schemas.openxmlformats.org/officeDocument/2006/relationships/tags" Target="../tags/tag5.xml"/><Relationship Id="rId22" Type="http://schemas.openxmlformats.org/officeDocument/2006/relationships/tags" Target="../tags/tag4.xml"/><Relationship Id="rId21" Type="http://schemas.openxmlformats.org/officeDocument/2006/relationships/image" Target="../media/image17.svg"/><Relationship Id="rId20" Type="http://schemas.openxmlformats.org/officeDocument/2006/relationships/image" Target="../media/image16.png"/><Relationship Id="rId2" Type="http://schemas.openxmlformats.org/officeDocument/2006/relationships/image" Target="../media/image2.png"/><Relationship Id="rId19" Type="http://schemas.openxmlformats.org/officeDocument/2006/relationships/tags" Target="../tags/tag3.xml"/><Relationship Id="rId18" Type="http://schemas.openxmlformats.org/officeDocument/2006/relationships/image" Target="../media/image15.svg"/><Relationship Id="rId17" Type="http://schemas.openxmlformats.org/officeDocument/2006/relationships/image" Target="../media/image14.png"/><Relationship Id="rId16" Type="http://schemas.openxmlformats.org/officeDocument/2006/relationships/tags" Target="../tags/tag2.xml"/><Relationship Id="rId15" Type="http://schemas.openxmlformats.org/officeDocument/2006/relationships/tags" Target="../tags/tag1.xml"/><Relationship Id="rId14" Type="http://schemas.openxmlformats.org/officeDocument/2006/relationships/image" Target="../media/image13.png"/><Relationship Id="rId13" Type="http://schemas.openxmlformats.org/officeDocument/2006/relationships/image" Target="../media/image12.emf"/><Relationship Id="rId12" Type="http://schemas.openxmlformats.org/officeDocument/2006/relationships/image" Target="../media/image11.emf"/><Relationship Id="rId11" Type="http://schemas.openxmlformats.org/officeDocument/2006/relationships/image" Target="../media/image10.svg"/><Relationship Id="rId10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Line 129"/>
          <p:cNvSpPr>
            <a:spLocks noChangeShapeType="1"/>
          </p:cNvSpPr>
          <p:nvPr/>
        </p:nvSpPr>
        <p:spPr bwMode="auto">
          <a:xfrm flipH="1">
            <a:off x="3823335" y="9112885"/>
            <a:ext cx="360045" cy="635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69" name="图片 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18205" y="8786495"/>
            <a:ext cx="676275" cy="485775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8310" y="3639185"/>
            <a:ext cx="355282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85" dirty="0" smtClean="0">
                <a:solidFill>
                  <a:srgbClr val="FF6900"/>
                </a:solidFill>
                <a:latin typeface="Arial" panose="020B0604020202020204" pitchFamily="34" charset="0"/>
              </a:rPr>
              <a:t>V2801RE / V2801SE</a:t>
            </a:r>
            <a:endParaRPr lang="zh-CN" altLang="en-US" sz="2400" spc="-185" dirty="0" smtClean="0">
              <a:solidFill>
                <a:srgbClr val="FF69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470" y="3909060"/>
            <a:ext cx="3994780" cy="31115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1*EPON+</a:t>
            </a:r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</a:t>
            </a:r>
            <a:r>
              <a:rPr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GE</a:t>
            </a: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 ONU  </a:t>
            </a:r>
            <a:endParaRPr lang="en-US" sz="1200" dirty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28435" y="4812030"/>
            <a:ext cx="648335" cy="458470"/>
          </a:xfrm>
          <a:prstGeom prst="rect">
            <a:avLst/>
          </a:prstGeom>
        </p:spPr>
      </p:pic>
      <p:sp>
        <p:nvSpPr>
          <p:cNvPr id="11" name="object 5"/>
          <p:cNvSpPr txBox="1"/>
          <p:nvPr/>
        </p:nvSpPr>
        <p:spPr>
          <a:xfrm>
            <a:off x="448310" y="4404995"/>
            <a:ext cx="1002030" cy="222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lang="zh-CN" sz="1000" b="1" spc="-7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关键特性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42875" indent="-122555">
              <a:lnSpc>
                <a:spcPct val="70000"/>
              </a:lnSpc>
              <a:spcBef>
                <a:spcPts val="485"/>
              </a:spcBef>
              <a:buChar char="•"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pic>
        <p:nvPicPr>
          <p:cNvPr id="29" name="图片 28" descr="LOGO（源文件）绿色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32" name="object 8"/>
          <p:cNvSpPr txBox="1"/>
          <p:nvPr/>
        </p:nvSpPr>
        <p:spPr>
          <a:xfrm>
            <a:off x="358775" y="7056755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zh-CN" sz="1000" b="1" spc="-55" dirty="0">
                <a:solidFill>
                  <a:srgbClr val="F06449"/>
                </a:solidFill>
                <a:latin typeface="微软雅黑" panose="020B0503020204020204" charset="-122"/>
                <a:ea typeface="微软雅黑" panose="020B0503020204020204" charset="-122"/>
                <a:cs typeface="Gill Sans MT" panose="020B0502020104020203"/>
                <a:sym typeface="+mn-ea"/>
              </a:rPr>
              <a:t>产品应用图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4" name="object 8"/>
          <p:cNvSpPr txBox="1"/>
          <p:nvPr/>
        </p:nvSpPr>
        <p:spPr>
          <a:xfrm>
            <a:off x="440055" y="10476865"/>
            <a:ext cx="2033270" cy="204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1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product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2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datasheet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3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Updated:</a:t>
            </a:r>
            <a:r>
              <a:rPr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24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-1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1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2021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Rev.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2.0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0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  <a:hlinkClick r:id="rId5"/>
              </a:rPr>
              <a:t>www.vsolcn.com</a:t>
            </a:r>
            <a:endParaRPr sz="600" dirty="0">
              <a:solidFill>
                <a:srgbClr val="808285"/>
              </a:solidFill>
              <a:uFillTx/>
              <a:latin typeface="Arial" panose="020B0604020202020204" pitchFamily="34" charset="0"/>
              <a:cs typeface="Arial" panose="020B0604020202020204"/>
              <a:hlinkClick r:id="rId5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250" y="1136152"/>
            <a:ext cx="3734999" cy="287228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63270" y="5178425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检测非法</a:t>
            </a:r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ONU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948305" y="5181600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防火墙</a:t>
            </a:r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功能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044440" y="5217795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宽工作温度</a:t>
            </a:r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/>
          <p:cNvSpPr txBox="1"/>
          <p:nvPr/>
        </p:nvSpPr>
        <p:spPr>
          <a:xfrm>
            <a:off x="414020" y="5708015"/>
            <a:ext cx="6803390" cy="91630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lang="zh-CN" sz="1000" b="1" spc="-25" dirty="0">
                <a:solidFill>
                  <a:srgbClr val="F06449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产品简介</a:t>
            </a: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V2801RE / V2801SE( 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E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PON 1GE ONU )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是一款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专为满足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固定网络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运营商对FTTO（办公）、FTTD（桌面）、FTTH（家庭）、SOHO宽带接入、视频监控等的需求而设计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的接入设备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。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这款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ONU 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基于高性能解决芯片方案，支持其它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Layer 2/Layer 3 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功能，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电信级FTTH应用提供数据业务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。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此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ONU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具有高可靠性，可以应用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于宽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温度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范围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环境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，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并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且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具有强大的防火墙功能，易于管理和维护。它可以对各种数据业务提供QoS保证。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这款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ONU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符合IEEE802.3ah国际技术标准。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07770" y="890714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图片 6" descr="32313536313031373b32313536313032383bb1cabcc7b1beb5e7c4d4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5145405" y="9092565"/>
            <a:ext cx="407670" cy="389890"/>
          </a:xfrm>
          <a:prstGeom prst="rect">
            <a:avLst/>
          </a:prstGeom>
        </p:spPr>
      </p:pic>
      <p:sp>
        <p:nvSpPr>
          <p:cNvPr id="22" name="object 28"/>
          <p:cNvSpPr/>
          <p:nvPr/>
        </p:nvSpPr>
        <p:spPr>
          <a:xfrm flipH="1">
            <a:off x="3272155" y="7686675"/>
            <a:ext cx="2615565" cy="2026285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p/>
        </p:txBody>
      </p:sp>
      <p:sp>
        <p:nvSpPr>
          <p:cNvPr id="34" name="Freeform 131"/>
          <p:cNvSpPr/>
          <p:nvPr/>
        </p:nvSpPr>
        <p:spPr bwMode="auto">
          <a:xfrm rot="2175531" flipH="1">
            <a:off x="4579620" y="8353425"/>
            <a:ext cx="200025" cy="517525"/>
          </a:xfrm>
          <a:custGeom>
            <a:avLst/>
            <a:gdLst/>
            <a:ahLst/>
            <a:cxnLst>
              <a:cxn ang="0">
                <a:pos x="404" y="771"/>
              </a:cxn>
              <a:cxn ang="0">
                <a:pos x="87" y="0"/>
              </a:cxn>
              <a:cxn ang="0">
                <a:pos x="224" y="574"/>
              </a:cxn>
              <a:cxn ang="0">
                <a:pos x="0" y="466"/>
              </a:cxn>
              <a:cxn ang="0">
                <a:pos x="301" y="1294"/>
              </a:cxn>
              <a:cxn ang="0">
                <a:pos x="155" y="686"/>
              </a:cxn>
              <a:cxn ang="0">
                <a:pos x="404" y="771"/>
              </a:cxn>
            </a:cxnLst>
            <a:rect l="0" t="0" r="r" b="b"/>
            <a:pathLst>
              <a:path w="404" h="1294">
                <a:moveTo>
                  <a:pt x="404" y="771"/>
                </a:moveTo>
                <a:lnTo>
                  <a:pt x="87" y="0"/>
                </a:lnTo>
                <a:lnTo>
                  <a:pt x="224" y="574"/>
                </a:lnTo>
                <a:lnTo>
                  <a:pt x="0" y="466"/>
                </a:lnTo>
                <a:lnTo>
                  <a:pt x="301" y="1294"/>
                </a:lnTo>
                <a:lnTo>
                  <a:pt x="155" y="686"/>
                </a:lnTo>
                <a:lnTo>
                  <a:pt x="404" y="771"/>
                </a:lnTo>
                <a:close/>
              </a:path>
            </a:pathLst>
          </a:custGeom>
          <a:noFill/>
          <a:ln w="9525">
            <a:solidFill>
              <a:sysClr val="windowText" lastClr="000000"/>
            </a:solidFill>
            <a:round/>
          </a:ln>
          <a:effectLst/>
        </p:spPr>
        <p:txBody>
          <a:bodyPr wrap="none" lIns="42190" tIns="21095" rIns="42190" bIns="21095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6" name="Line 129"/>
          <p:cNvSpPr>
            <a:spLocks noChangeShapeType="1"/>
          </p:cNvSpPr>
          <p:nvPr/>
        </p:nvSpPr>
        <p:spPr bwMode="auto">
          <a:xfrm flipH="1">
            <a:off x="4481830" y="8804910"/>
            <a:ext cx="637540" cy="18034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27670" name="Picture 37" descr="WA120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4138930" y="8741410"/>
            <a:ext cx="381635" cy="5041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" name="图片 40" descr="303b32313538303837323bb5e7cad3"/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flipH="1">
            <a:off x="5123180" y="8613140"/>
            <a:ext cx="394970" cy="377190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 flipH="1">
            <a:off x="4482465" y="8103235"/>
            <a:ext cx="86360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WiFi</a:t>
            </a:r>
            <a:r>
              <a:rPr lang="zh-CN" altLang="en-US" sz="1000">
                <a:solidFill>
                  <a:srgbClr val="808080"/>
                </a:solidFill>
                <a:sym typeface="+mn-ea"/>
              </a:rPr>
              <a:t>设备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 flipH="1">
            <a:off x="3960495" y="9199880"/>
            <a:ext cx="933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rgbClr val="808080"/>
                </a:solidFill>
                <a:sym typeface="+mn-ea"/>
              </a:rPr>
              <a:t>无线路由器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4" name="文本框 43"/>
          <p:cNvSpPr txBox="1"/>
          <p:nvPr/>
        </p:nvSpPr>
        <p:spPr>
          <a:xfrm flipH="1">
            <a:off x="4678045" y="8856980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rgbClr val="808080"/>
                </a:solidFill>
                <a:sym typeface="+mn-ea"/>
              </a:rPr>
              <a:t>有线</a:t>
            </a:r>
            <a:r>
              <a:rPr lang="zh-CN" altLang="en-US" sz="1000">
                <a:solidFill>
                  <a:srgbClr val="808080"/>
                </a:solidFill>
                <a:sym typeface="+mn-ea"/>
              </a:rPr>
              <a:t>电视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 flipH="1">
            <a:off x="4935220" y="9392285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rgbClr val="808080"/>
                </a:solidFill>
                <a:sym typeface="+mn-ea"/>
              </a:rPr>
              <a:t>电脑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7" name="Line 129"/>
          <p:cNvSpPr>
            <a:spLocks noChangeShapeType="1"/>
          </p:cNvSpPr>
          <p:nvPr/>
        </p:nvSpPr>
        <p:spPr bwMode="auto">
          <a:xfrm flipH="1" flipV="1">
            <a:off x="4481195" y="9063355"/>
            <a:ext cx="698500" cy="22352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 flipH="1">
            <a:off x="3193415" y="8578215"/>
            <a:ext cx="122872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FF0000"/>
                </a:solidFill>
                <a:sym typeface="+mn-ea"/>
              </a:rPr>
              <a:t>V2801RE / V2801SE</a:t>
            </a:r>
            <a:endParaRPr lang="en-US" altLang="zh-CN" sz="1000">
              <a:solidFill>
                <a:srgbClr val="FF0000"/>
              </a:solidFill>
              <a:sym typeface="+mn-ea"/>
            </a:endParaRPr>
          </a:p>
        </p:txBody>
      </p:sp>
      <p:grpSp>
        <p:nvGrpSpPr>
          <p:cNvPr id="50" name="组合 49"/>
          <p:cNvGrpSpPr/>
          <p:nvPr/>
        </p:nvGrpSpPr>
        <p:grpSpPr>
          <a:xfrm flipH="1">
            <a:off x="1328420" y="8071485"/>
            <a:ext cx="2282190" cy="1403350"/>
            <a:chOff x="6872" y="12672"/>
            <a:chExt cx="3760" cy="2210"/>
          </a:xfrm>
        </p:grpSpPr>
        <p:pic>
          <p:nvPicPr>
            <p:cNvPr id="51" name="图片 50"/>
            <p:cNvPicPr>
              <a:picLocks noChangeAspect="1"/>
            </p:cNvPicPr>
            <p:nvPr/>
          </p:nvPicPr>
          <p:blipFill>
            <a:blip r:embed="rId12" cstate="screen"/>
            <a:stretch>
              <a:fillRect/>
            </a:stretch>
          </p:blipFill>
          <p:spPr>
            <a:xfrm>
              <a:off x="9563" y="13854"/>
              <a:ext cx="552" cy="595"/>
            </a:xfrm>
            <a:prstGeom prst="rect">
              <a:avLst/>
            </a:prstGeom>
          </p:spPr>
        </p:pic>
        <p:cxnSp>
          <p:nvCxnSpPr>
            <p:cNvPr id="55" name="直接连接符 54"/>
            <p:cNvCxnSpPr/>
            <p:nvPr/>
          </p:nvCxnSpPr>
          <p:spPr bwMode="auto">
            <a:xfrm flipH="1">
              <a:off x="6872" y="14315"/>
              <a:ext cx="2693" cy="0"/>
            </a:xfrm>
            <a:prstGeom prst="line">
              <a:avLst/>
            </a:prstGeom>
            <a:noFill/>
            <a:ln w="12700" cap="flat" cmpd="sng" algn="ctr">
              <a:solidFill>
                <a:srgbClr val="FF6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8052" y="14496"/>
              <a:ext cx="1229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000">
                  <a:solidFill>
                    <a:srgbClr val="808080"/>
                  </a:solidFill>
                  <a:sym typeface="+mn-ea"/>
                </a:rPr>
                <a:t>分光器</a:t>
              </a:r>
              <a:endParaRPr lang="zh-CN" altLang="en-US" sz="1000">
                <a:solidFill>
                  <a:srgbClr val="808080"/>
                </a:solidFill>
                <a:sym typeface="+mn-ea"/>
              </a:endParaRPr>
            </a:p>
          </p:txBody>
        </p:sp>
        <p:grpSp>
          <p:nvGrpSpPr>
            <p:cNvPr id="57" name="组合 251"/>
            <p:cNvGrpSpPr/>
            <p:nvPr/>
          </p:nvGrpSpPr>
          <p:grpSpPr bwMode="auto">
            <a:xfrm rot="0">
              <a:off x="9111" y="12672"/>
              <a:ext cx="1521" cy="930"/>
              <a:chOff x="1240776" y="1956725"/>
              <a:chExt cx="896599" cy="422048"/>
            </a:xfrm>
          </p:grpSpPr>
          <p:grpSp>
            <p:nvGrpSpPr>
              <p:cNvPr id="58" name="Group 203"/>
              <p:cNvGrpSpPr/>
              <p:nvPr/>
            </p:nvGrpSpPr>
            <p:grpSpPr bwMode="auto">
              <a:xfrm>
                <a:off x="1240776" y="1956725"/>
                <a:ext cx="896599" cy="422048"/>
                <a:chOff x="1196" y="371"/>
                <a:chExt cx="783" cy="592"/>
              </a:xfrm>
            </p:grpSpPr>
            <p:sp>
              <p:nvSpPr>
                <p:cNvPr id="59" name="Freeform 204"/>
                <p:cNvSpPr>
                  <a:spLocks noEditPoints="1"/>
                </p:cNvSpPr>
                <p:nvPr/>
              </p:nvSpPr>
              <p:spPr bwMode="auto">
                <a:xfrm>
                  <a:off x="1196" y="371"/>
                  <a:ext cx="704" cy="489"/>
                </a:xfrm>
                <a:custGeom>
                  <a:avLst/>
                  <a:gdLst>
                    <a:gd name="T0" fmla="*/ 895 w 390"/>
                    <a:gd name="T1" fmla="*/ 153 h 317"/>
                    <a:gd name="T2" fmla="*/ 525 w 390"/>
                    <a:gd name="T3" fmla="*/ 93 h 317"/>
                    <a:gd name="T4" fmla="*/ 280 w 390"/>
                    <a:gd name="T5" fmla="*/ 253 h 317"/>
                    <a:gd name="T6" fmla="*/ 361 w 390"/>
                    <a:gd name="T7" fmla="*/ 508 h 317"/>
                    <a:gd name="T8" fmla="*/ 713 w 390"/>
                    <a:gd name="T9" fmla="*/ 575 h 317"/>
                    <a:gd name="T10" fmla="*/ 1000 w 390"/>
                    <a:gd name="T11" fmla="*/ 398 h 317"/>
                    <a:gd name="T12" fmla="*/ 895 w 390"/>
                    <a:gd name="T13" fmla="*/ 153 h 317"/>
                    <a:gd name="T14" fmla="*/ 939 w 390"/>
                    <a:gd name="T15" fmla="*/ 376 h 317"/>
                    <a:gd name="T16" fmla="*/ 681 w 390"/>
                    <a:gd name="T17" fmla="*/ 540 h 317"/>
                    <a:gd name="T18" fmla="*/ 361 w 390"/>
                    <a:gd name="T19" fmla="*/ 477 h 317"/>
                    <a:gd name="T20" fmla="*/ 292 w 390"/>
                    <a:gd name="T21" fmla="*/ 247 h 317"/>
                    <a:gd name="T22" fmla="*/ 511 w 390"/>
                    <a:gd name="T23" fmla="*/ 105 h 317"/>
                    <a:gd name="T24" fmla="*/ 850 w 390"/>
                    <a:gd name="T25" fmla="*/ 159 h 317"/>
                    <a:gd name="T26" fmla="*/ 939 w 390"/>
                    <a:gd name="T27" fmla="*/ 376 h 3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390" h="317">
                      <a:moveTo>
                        <a:pt x="275" y="64"/>
                      </a:moveTo>
                      <a:cubicBezTo>
                        <a:pt x="252" y="0"/>
                        <a:pt x="213" y="12"/>
                        <a:pt x="161" y="39"/>
                      </a:cubicBezTo>
                      <a:cubicBezTo>
                        <a:pt x="65" y="33"/>
                        <a:pt x="86" y="106"/>
                        <a:pt x="86" y="106"/>
                      </a:cubicBezTo>
                      <a:cubicBezTo>
                        <a:pt x="0" y="190"/>
                        <a:pt x="111" y="213"/>
                        <a:pt x="111" y="213"/>
                      </a:cubicBezTo>
                      <a:cubicBezTo>
                        <a:pt x="140" y="317"/>
                        <a:pt x="219" y="242"/>
                        <a:pt x="219" y="242"/>
                      </a:cubicBezTo>
                      <a:cubicBezTo>
                        <a:pt x="325" y="275"/>
                        <a:pt x="307" y="167"/>
                        <a:pt x="307" y="167"/>
                      </a:cubicBezTo>
                      <a:cubicBezTo>
                        <a:pt x="390" y="98"/>
                        <a:pt x="275" y="64"/>
                        <a:pt x="275" y="64"/>
                      </a:cubicBezTo>
                      <a:close/>
                      <a:moveTo>
                        <a:pt x="288" y="158"/>
                      </a:moveTo>
                      <a:cubicBezTo>
                        <a:pt x="288" y="158"/>
                        <a:pt x="307" y="257"/>
                        <a:pt x="209" y="227"/>
                      </a:cubicBezTo>
                      <a:cubicBezTo>
                        <a:pt x="209" y="227"/>
                        <a:pt x="136" y="294"/>
                        <a:pt x="111" y="200"/>
                      </a:cubicBezTo>
                      <a:cubicBezTo>
                        <a:pt x="111" y="200"/>
                        <a:pt x="11" y="179"/>
                        <a:pt x="90" y="104"/>
                      </a:cubicBezTo>
                      <a:cubicBezTo>
                        <a:pt x="90" y="104"/>
                        <a:pt x="69" y="39"/>
                        <a:pt x="157" y="44"/>
                      </a:cubicBezTo>
                      <a:cubicBezTo>
                        <a:pt x="202" y="18"/>
                        <a:pt x="238" y="8"/>
                        <a:pt x="261" y="67"/>
                      </a:cubicBezTo>
                      <a:cubicBezTo>
                        <a:pt x="261" y="67"/>
                        <a:pt x="363" y="96"/>
                        <a:pt x="288" y="158"/>
                      </a:cubicBezTo>
                      <a:close/>
                    </a:path>
                  </a:pathLst>
                </a:custGeom>
                <a:solidFill>
                  <a:srgbClr val="5D7695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0" name="Freeform 205"/>
                <p:cNvSpPr/>
                <p:nvPr/>
              </p:nvSpPr>
              <p:spPr bwMode="auto">
                <a:xfrm>
                  <a:off x="1212" y="387"/>
                  <a:ext cx="767" cy="576"/>
                </a:xfrm>
                <a:custGeom>
                  <a:avLst/>
                  <a:gdLst>
                    <a:gd name="T0" fmla="*/ 1169 w 357"/>
                    <a:gd name="T1" fmla="*/ 236 h 288"/>
                    <a:gd name="T2" fmla="*/ 1298 w 357"/>
                    <a:gd name="T3" fmla="*/ 604 h 288"/>
                    <a:gd name="T4" fmla="*/ 928 w 357"/>
                    <a:gd name="T5" fmla="*/ 884 h 288"/>
                    <a:gd name="T6" fmla="*/ 466 w 357"/>
                    <a:gd name="T7" fmla="*/ 772 h 288"/>
                    <a:gd name="T8" fmla="*/ 370 w 357"/>
                    <a:gd name="T9" fmla="*/ 384 h 288"/>
                    <a:gd name="T10" fmla="*/ 683 w 357"/>
                    <a:gd name="T11" fmla="*/ 140 h 288"/>
                    <a:gd name="T12" fmla="*/ 1169 w 357"/>
                    <a:gd name="T13" fmla="*/ 236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57" h="288">
                      <a:moveTo>
                        <a:pt x="253" y="59"/>
                      </a:moveTo>
                      <a:cubicBezTo>
                        <a:pt x="253" y="59"/>
                        <a:pt x="357" y="88"/>
                        <a:pt x="281" y="151"/>
                      </a:cubicBezTo>
                      <a:cubicBezTo>
                        <a:pt x="281" y="151"/>
                        <a:pt x="300" y="250"/>
                        <a:pt x="201" y="221"/>
                      </a:cubicBezTo>
                      <a:cubicBezTo>
                        <a:pt x="201" y="221"/>
                        <a:pt x="127" y="288"/>
                        <a:pt x="101" y="193"/>
                      </a:cubicBezTo>
                      <a:cubicBezTo>
                        <a:pt x="101" y="193"/>
                        <a:pt x="0" y="172"/>
                        <a:pt x="80" y="96"/>
                      </a:cubicBezTo>
                      <a:cubicBezTo>
                        <a:pt x="80" y="96"/>
                        <a:pt x="59" y="31"/>
                        <a:pt x="148" y="35"/>
                      </a:cubicBezTo>
                      <a:cubicBezTo>
                        <a:pt x="194" y="10"/>
                        <a:pt x="230" y="0"/>
                        <a:pt x="253" y="59"/>
                      </a:cubicBezTo>
                    </a:path>
                  </a:pathLst>
                </a:custGeom>
                <a:solidFill>
                  <a:srgbClr val="006699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1" name="Freeform 209"/>
                <p:cNvSpPr/>
                <p:nvPr/>
              </p:nvSpPr>
              <p:spPr bwMode="auto">
                <a:xfrm>
                  <a:off x="1634" y="513"/>
                  <a:ext cx="12" cy="20"/>
                </a:xfrm>
                <a:custGeom>
                  <a:avLst/>
                  <a:gdLst>
                    <a:gd name="T0" fmla="*/ 8 w 6"/>
                    <a:gd name="T1" fmla="*/ 36 h 10"/>
                    <a:gd name="T2" fmla="*/ 4 w 6"/>
                    <a:gd name="T3" fmla="*/ 36 h 10"/>
                    <a:gd name="T4" fmla="*/ 0 w 6"/>
                    <a:gd name="T5" fmla="*/ 32 h 10"/>
                    <a:gd name="T6" fmla="*/ 12 w 6"/>
                    <a:gd name="T7" fmla="*/ 4 h 10"/>
                    <a:gd name="T8" fmla="*/ 20 w 6"/>
                    <a:gd name="T9" fmla="*/ 4 h 10"/>
                    <a:gd name="T10" fmla="*/ 24 w 6"/>
                    <a:gd name="T11" fmla="*/ 8 h 10"/>
                    <a:gd name="T12" fmla="*/ 8 w 6"/>
                    <a:gd name="T13" fmla="*/ 36 h 1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" h="10">
                      <a:moveTo>
                        <a:pt x="2" y="9"/>
                      </a:moveTo>
                      <a:cubicBezTo>
                        <a:pt x="2" y="10"/>
                        <a:pt x="1" y="10"/>
                        <a:pt x="1" y="9"/>
                      </a:cubicBezTo>
                      <a:cubicBezTo>
                        <a:pt x="0" y="9"/>
                        <a:pt x="0" y="8"/>
                        <a:pt x="0" y="8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4" y="0"/>
                        <a:pt x="5" y="1"/>
                      </a:cubicBezTo>
                      <a:cubicBezTo>
                        <a:pt x="6" y="1"/>
                        <a:pt x="6" y="2"/>
                        <a:pt x="6" y="2"/>
                      </a:cubicBez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D3DBE4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</p:grpSp>
          <p:sp>
            <p:nvSpPr>
              <p:cNvPr id="63" name="TextBox 253"/>
              <p:cNvSpPr txBox="1">
                <a:spLocks noChangeArrowheads="1"/>
              </p:cNvSpPr>
              <p:nvPr/>
            </p:nvSpPr>
            <p:spPr bwMode="auto">
              <a:xfrm>
                <a:off x="1269282" y="2059287"/>
                <a:ext cx="818326" cy="164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None/>
                </a:pPr>
                <a:r>
                  <a:rPr lang="en-US" altLang="zh-CN" sz="9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Internet</a:t>
                </a:r>
                <a:endParaRPr lang="en-US" altLang="zh-CN" sz="9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cxnSp>
          <p:nvCxnSpPr>
            <p:cNvPr id="66" name="直接连接符 65"/>
            <p:cNvCxnSpPr>
              <a:endCxn id="51" idx="0"/>
            </p:cNvCxnSpPr>
            <p:nvPr/>
          </p:nvCxnSpPr>
          <p:spPr bwMode="auto">
            <a:xfrm flipH="1">
              <a:off x="9839" y="13394"/>
              <a:ext cx="10" cy="46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68" name="图片 67"/>
            <p:cNvPicPr>
              <a:picLocks noChangeAspect="1"/>
            </p:cNvPicPr>
            <p:nvPr/>
          </p:nvPicPr>
          <p:blipFill>
            <a:blip r:embed="rId13" cstate="screen"/>
            <a:stretch>
              <a:fillRect/>
            </a:stretch>
          </p:blipFill>
          <p:spPr>
            <a:xfrm>
              <a:off x="8573" y="14119"/>
              <a:ext cx="346" cy="387"/>
            </a:xfrm>
            <a:prstGeom prst="rect">
              <a:avLst/>
            </a:prstGeom>
          </p:spPr>
        </p:pic>
      </p:grpSp>
      <p:pic>
        <p:nvPicPr>
          <p:cNvPr id="70" name="图片 6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35220" y="8127365"/>
            <a:ext cx="514350" cy="495300"/>
          </a:xfrm>
          <a:prstGeom prst="rect">
            <a:avLst/>
          </a:prstGeom>
        </p:spPr>
      </p:pic>
      <p:grpSp>
        <p:nvGrpSpPr>
          <p:cNvPr id="45" name="组合 44"/>
          <p:cNvGrpSpPr/>
          <p:nvPr/>
        </p:nvGrpSpPr>
        <p:grpSpPr>
          <a:xfrm>
            <a:off x="5452745" y="4723765"/>
            <a:ext cx="466725" cy="477520"/>
            <a:chOff x="6233" y="7420"/>
            <a:chExt cx="794" cy="794"/>
          </a:xfrm>
        </p:grpSpPr>
        <p:sp>
          <p:nvSpPr>
            <p:cNvPr id="2" name="椭圆 1"/>
            <p:cNvSpPr/>
            <p:nvPr>
              <p:custDataLst>
                <p:tags r:id="rId15"/>
              </p:custDataLst>
            </p:nvPr>
          </p:nvSpPr>
          <p:spPr>
            <a:xfrm>
              <a:off x="6233" y="7420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49" name="图片 48" descr="温度计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348" y="7535"/>
              <a:ext cx="563" cy="563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1150620" y="4699000"/>
            <a:ext cx="476885" cy="494030"/>
            <a:chOff x="3526" y="7372"/>
            <a:chExt cx="794" cy="794"/>
          </a:xfrm>
        </p:grpSpPr>
        <p:pic>
          <p:nvPicPr>
            <p:cNvPr id="37" name="图片 36" descr="32303236373536353b32303238363432333bcad6b5e7cdb2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3627" y="7473"/>
              <a:ext cx="592" cy="592"/>
            </a:xfrm>
            <a:prstGeom prst="rect">
              <a:avLst/>
            </a:prstGeom>
          </p:spPr>
        </p:pic>
        <p:sp>
          <p:nvSpPr>
            <p:cNvPr id="40" name="椭圆 39"/>
            <p:cNvSpPr/>
            <p:nvPr>
              <p:custDataLst>
                <p:tags r:id="rId22"/>
              </p:custDataLst>
            </p:nvPr>
          </p:nvSpPr>
          <p:spPr>
            <a:xfrm>
              <a:off x="3526" y="7372"/>
              <a:ext cx="794" cy="794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347720" y="4723765"/>
            <a:ext cx="488315" cy="469265"/>
            <a:chOff x="6021" y="7455"/>
            <a:chExt cx="794" cy="794"/>
          </a:xfrm>
        </p:grpSpPr>
        <p:sp>
          <p:nvSpPr>
            <p:cNvPr id="21" name="椭圆 20"/>
            <p:cNvSpPr/>
            <p:nvPr>
              <p:custDataLst>
                <p:tags r:id="rId23"/>
              </p:custDataLst>
            </p:nvPr>
          </p:nvSpPr>
          <p:spPr>
            <a:xfrm>
              <a:off x="6021" y="7455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30" name="图片 29" descr="盾牌和锁"/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6106" y="7540"/>
              <a:ext cx="624" cy="6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140" y="9554845"/>
          <a:ext cx="6838950" cy="64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1155"/>
                <a:gridCol w="2513965"/>
                <a:gridCol w="2703830"/>
              </a:tblGrid>
              <a:tr h="32702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</a:t>
                      </a: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名称</a:t>
                      </a:r>
                      <a:endParaRPr lang="zh-CN"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产品描述</a:t>
                      </a:r>
                      <a:endParaRPr lang="zh-CN"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配件信息</a:t>
                      </a:r>
                      <a:endParaRPr 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V2801RE / V2801SE</a:t>
                      </a:r>
                      <a:endParaRPr lang="zh-CN" altLang="en-US" sz="1000" dirty="0" smtClean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</a:t>
                      </a:r>
                      <a:endParaRPr lang="en-US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AC-DC</a:t>
                      </a:r>
                      <a:r>
                        <a:rPr lang="zh-CN" altLang="en-US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电源适配器</a:t>
                      </a: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: DC12V/0.5A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58140" y="10375902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官网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</a:t>
            </a:r>
            <a:r>
              <a:rPr lang="zh-CN" alt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电子邮件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l: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58140" y="663444"/>
          <a:ext cx="3480730" cy="244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2733970"/>
              </a:tblGrid>
              <a:tr h="21209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产品尺寸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82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mm×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82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mm×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25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(L×W×H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461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净重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0.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085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Kg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运行状态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环境温度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: 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-30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60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环境湿度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90% (</a:t>
                      </a:r>
                      <a:r>
                        <a:rPr sz="900" spc="2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非冷凝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储存状态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储存温度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 -30 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70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储存湿度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~ 90%  (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非冷凝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54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DC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12V,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0.5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A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lang="zh-CN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外部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AC-DC</a:t>
                      </a:r>
                      <a:r>
                        <a:rPr lang="zh-CN" alt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电源</a:t>
                      </a:r>
                      <a:r>
                        <a:rPr lang="zh-CN" alt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适配器</a:t>
                      </a:r>
                      <a:endParaRPr lang="zh-CN" alt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电源功率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≤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4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W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altLang="en-US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接口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GE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指示灯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SYS, LINK/ACT, REG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358140" y="379436"/>
            <a:ext cx="3500120" cy="2698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3565" y="361022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硬件</a:t>
            </a: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参数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48945" y="46037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58140" y="3414395"/>
          <a:ext cx="3486150" cy="1593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672715"/>
              </a:tblGrid>
              <a:tr h="130556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</a:t>
                      </a:r>
                      <a:r>
                        <a:rPr 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端口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1个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E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PON端口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EPON PX20+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SC单模，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光接口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2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SC/UPC</a:t>
                      </a:r>
                      <a:r>
                        <a:rPr lang="zh-CN" sz="900" spc="2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连接器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发射光功率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0～+4dBm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接收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灵敏度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-27dBm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过载光功率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-3dBm(EPON) 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传输距离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20KM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波长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上行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1310nm, 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下行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1490nm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LAN </a:t>
                      </a:r>
                      <a:r>
                        <a:rPr lang="zh-CN" altLang="en-US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端口</a:t>
                      </a:r>
                      <a:endParaRPr lang="zh-CN" altLang="en-US" sz="900" spc="-3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1*GE, 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自适应以太网接口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,RJ45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连接器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358140" y="3095625"/>
            <a:ext cx="3499485" cy="306705"/>
            <a:chOff x="532" y="5079"/>
            <a:chExt cx="5511" cy="483"/>
          </a:xfrm>
        </p:grpSpPr>
        <p:sp>
          <p:nvSpPr>
            <p:cNvPr id="13" name="圆角矩形 12"/>
            <p:cNvSpPr/>
            <p:nvPr/>
          </p:nvSpPr>
          <p:spPr>
            <a:xfrm>
              <a:off x="532" y="5121"/>
              <a:ext cx="5511" cy="425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912" y="5079"/>
              <a:ext cx="140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端口参数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00" y="5255"/>
              <a:ext cx="17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53840" y="687070"/>
          <a:ext cx="3413760" cy="5848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600325"/>
              </a:tblGrid>
              <a:tr h="1094105">
                <a:tc>
                  <a:txBody>
                    <a:bodyPr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基础</a:t>
                      </a:r>
                      <a:r>
                        <a:rPr lang="zh-CN" altLang="en-US" sz="90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功能</a:t>
                      </a:r>
                      <a:endParaRPr lang="zh-CN" altLang="en-US" sz="90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MPCP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发现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&amp;</a:t>
                      </a:r>
                      <a:r>
                        <a:rPr lang="zh-CN" altLang="en-US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注册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Mac/Loid/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Mac+Loid </a:t>
                      </a:r>
                      <a:r>
                        <a:rPr lang="zh-CN" altLang="en-US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身份验证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支持三重搅动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(Triple Churning)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DBA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带宽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支持自动检测、自动配置和自动固件升级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SN/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Psw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/Loid/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Loid+Psw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身份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验证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5372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Alarm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断电告警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Dying Gasp)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支持端口环路检测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端口连接丢失告警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Eth Port Los)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9659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LAN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支持端口速率限制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支持环路检测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支持流量控制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支持风暴控制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91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VLAN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tag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transparent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trunk </a:t>
                      </a: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最大8个vlan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VLAN 1:1 translation </a:t>
                      </a: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最大8个vlan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组播</a:t>
                      </a:r>
                      <a:endParaRPr lang="zh-CN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IGMPv1/v2/Snooping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支持最大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个组播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vlan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支持最大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64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个组播组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QOS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4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个队列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SP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和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WRR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802.1P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596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L3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IPv4/IPv6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DHCP/PPPOE/Static IP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支持静态路由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NAT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8788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管理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CTC OAM 2.0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和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2.1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WEB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TELNET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CLI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4046966" y="393569"/>
            <a:ext cx="3417820" cy="269875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77471" y="387855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功能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数据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142851" y="487208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8" name="object 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37820" y="5285740"/>
          <a:ext cx="3503295" cy="151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7245"/>
                <a:gridCol w="2686050"/>
              </a:tblGrid>
              <a:tr h="4800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EPON 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模块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自动接入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EPON OLT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连接模式</a:t>
                      </a:r>
                      <a:endParaRPr lang="zh-CN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支持桥接和路由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异常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保护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支持检测非法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ONU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0988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防火墙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功能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DDOS, 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基于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ACL/MAC/URL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的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过滤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337635" y="5006340"/>
            <a:ext cx="3501056" cy="306705"/>
            <a:chOff x="532" y="8364"/>
            <a:chExt cx="5481" cy="483"/>
          </a:xfrm>
        </p:grpSpPr>
        <p:sp>
          <p:nvSpPr>
            <p:cNvPr id="23" name="圆角矩形 22"/>
            <p:cNvSpPr/>
            <p:nvPr/>
          </p:nvSpPr>
          <p:spPr>
            <a:xfrm>
              <a:off x="532" y="8373"/>
              <a:ext cx="5481" cy="425"/>
            </a:xfrm>
            <a:prstGeom prst="roundRect">
              <a:avLst/>
            </a:prstGeom>
            <a:solidFill>
              <a:srgbClr val="FF6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895" y="8364"/>
              <a:ext cx="2065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功能</a:t>
              </a: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数据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683" y="8521"/>
              <a:ext cx="173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TABLE_BEAUTIFY" val="smartTable{c52999fb-ca32-478b-ad59-7d89df768c55}"/>
  <p:tag name="TABLE_ENDDRAG_ORIGIN_RECT" val="275*119"/>
  <p:tag name="TABLE_ENDDRAG_RECT" val="26*416*275*119"/>
</p:tagLst>
</file>

<file path=ppt/tags/tag11.xml><?xml version="1.0" encoding="utf-8"?>
<p:tagLst xmlns:p="http://schemas.openxmlformats.org/presentationml/2006/main">
  <p:tag name="COMMONDATA" val="eyJoZGlkIjoiMjY4MTQwYTAzOTdlM2YxOTNhYTY4ZGY0ZDA5MGIwZTAifQ=="/>
  <p:tag name="KSO_WPP_MARK_KEY" val="455506ae-e915-49ff-a273-df572b119639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TABLE_BEAUTIFY" val="smartTable{7149e3d0-b402-493a-94d6-da16937fd255}"/>
  <p:tag name="TABLE_ENDDRAG_ORIGIN_RECT" val="538*51"/>
  <p:tag name="TABLE_ENDDRAG_RECT" val="28*752*538*51"/>
</p:tagLst>
</file>

<file path=ppt/tags/tag7.xml><?xml version="1.0" encoding="utf-8"?>
<p:tagLst xmlns:p="http://schemas.openxmlformats.org/presentationml/2006/main">
  <p:tag name="KSO_WM_UNIT_TABLE_BEAUTIFY" val="smartTable{102fb185-4a5f-4762-8c0c-4b1d2a292bcd}"/>
</p:tagLst>
</file>

<file path=ppt/tags/tag8.xml><?xml version="1.0" encoding="utf-8"?>
<p:tagLst xmlns:p="http://schemas.openxmlformats.org/presentationml/2006/main">
  <p:tag name="KSO_WM_UNIT_TABLE_BEAUTIFY" val="smartTable{b37b2a66-c640-480d-b396-0d6aa997f38f}"/>
  <p:tag name="TABLE_ENDDRAG_ORIGIN_RECT" val="274*118"/>
  <p:tag name="TABLE_ENDDRAG_RECT" val="27*279*274*118"/>
</p:tagLst>
</file>

<file path=ppt/tags/tag9.xml><?xml version="1.0" encoding="utf-8"?>
<p:tagLst xmlns:p="http://schemas.openxmlformats.org/presentationml/2006/main">
  <p:tag name="KSO_WM_UNIT_TABLE_BEAUTIFY" val="smartTable{b7861c3d-0c1f-41ee-95cc-fdf54233a5af}"/>
  <p:tag name="TABLE_ENDDRAG_ORIGIN_RECT" val="268*484"/>
  <p:tag name="TABLE_ENDDRAG_RECT" val="319*54*268*48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1500</Words>
  <Application>WPS 演示</Application>
  <PresentationFormat>自定义</PresentationFormat>
  <Paragraphs>181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Arial</vt:lpstr>
      <vt:lpstr>微软雅黑</vt:lpstr>
      <vt:lpstr>Gill Sans MT</vt:lpstr>
      <vt:lpstr>Calibri</vt:lpstr>
      <vt:lpstr>Arial Unicode MS</vt:lpstr>
      <vt:lpstr>Office Theme</vt:lpstr>
      <vt:lpstr>V2801RE / V2801SE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V2801SG / V2801RD</dc:title>
  <dc:creator/>
  <cp:lastModifiedBy>郑友鹏</cp:lastModifiedBy>
  <cp:revision>24</cp:revision>
  <dcterms:created xsi:type="dcterms:W3CDTF">2023-03-28T00:14:00Z</dcterms:created>
  <dcterms:modified xsi:type="dcterms:W3CDTF">2023-10-11T08:22:40Z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1900-01-11T00:00:00Z</vt:filetime>
  </property>
  <property fmtid="{D5CDD505-2E9C-101B-9397-08002B2CF9AE}" pid="5" name="ICV">
    <vt:lpwstr>89954AB450414FFC8DE9DFB50F6C7F97</vt:lpwstr>
  </property>
  <property fmtid="{D5CDD505-2E9C-101B-9397-08002B2CF9AE}" pid="6" name="KSOProductBuildVer">
    <vt:lpwstr>2052-11.1.0.14309</vt:lpwstr>
  </property>
</Properties>
</file>